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9144000" cy="5143500" type="screen16x9"/>
  <p:notesSz cx="6858000" cy="9144000"/>
  <p:embeddedFontLst>
    <p:embeddedFont>
      <p:font typeface="Proxima Nova" panose="02000506030000020004"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D0B48E-1EA0-4CA6-8876-2A6ED415FB4D}">
  <a:tblStyle styleId="{B4D0B48E-1EA0-4CA6-8876-2A6ED415FB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8"/>
  </p:normalViewPr>
  <p:slideViewPr>
    <p:cSldViewPr snapToGrid="0">
      <p:cViewPr varScale="1">
        <p:scale>
          <a:sx n="141" d="100"/>
          <a:sy n="141" d="100"/>
        </p:scale>
        <p:origin x="80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9fada8ee6_4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9fada8ee6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864c63eca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864c63eca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Cognitive systems are any technology that uses NLP to extend the human experience. For example, IBM watson is a cognitive system. Cognitive systems should provide cognitive services such as being able to ask, discover, and make decisions. In his figure the dark boxes show the capabilities of cognitive systems today, and the light boxes show the cognitive capabilities that should be available in the future.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8b86c5c9b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c8b86c5c9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a074161a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ca074161a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a074161a3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ca074161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ca074161a3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ca074161a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a0aa5c27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ca0aa5c2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a074161a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a074161a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ca0aa5c27c_0_1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ca0aa5c27c_0_1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ca0aa5c27c_0_1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ca0aa5c27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864c63eca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864c63ec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Language is how humans understand things. It is how we think, imagine, and speculate. Language is how we interpret ideas and discuss information among ourselves. However, why is language not easy for a computer? Why you may ask? Well language is imprecise. It is full of idioms and ambiguity. Suppose someone says “the exam was a piece of cake”. This means something is easy! However, for a computer, this would difficult to understand without context. * Example of contextual words *Other challenge for computers from human language are irony and sarcasm</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c926438f0f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c926438f0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8b86c5c9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c8b86c5c9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800">
                <a:solidFill>
                  <a:schemeClr val="dk1"/>
                </a:solidFill>
              </a:rPr>
              <a:t>A large-scale text analytics study was conducted with the goal to understand hotel guest experience represented in online customer reviews and how it is associated with satisfaction ratings based on the data collected from Expedia.com. Expedia.com one the largest online travel agency in the world with more than 16.5 million monthly unique visitors. </a:t>
            </a:r>
            <a:r>
              <a:rPr lang="en" sz="800">
                <a:solidFill>
                  <a:srgbClr val="0080AC"/>
                </a:solidFill>
              </a:rPr>
              <a:t>Fig. 2 </a:t>
            </a:r>
            <a:r>
              <a:rPr lang="en" sz="800">
                <a:solidFill>
                  <a:schemeClr val="dk1"/>
                </a:solidFill>
              </a:rPr>
              <a:t>displays a screenshot of a customer review page taken from Expedia.com. From this figure we can see that the hotel can have multiple entries of customer reviews. Along with these reviews there are also other types of information including hotel price, star rating, and customers’ ratings. Customers can assign an overall satisfaction rating (4.6/5 in this case), along with four additional ratings of room cleanliness, service and staff, room comfort, and hotel condition. </a:t>
            </a:r>
            <a:endParaRPr sz="800">
              <a:solidFill>
                <a:schemeClr val="dk1"/>
              </a:solidFill>
            </a:endParaRPr>
          </a:p>
          <a:p>
            <a:pPr marL="0" lvl="0" indent="0" algn="l" rtl="0">
              <a:lnSpc>
                <a:spcPct val="115000"/>
              </a:lnSpc>
              <a:spcBef>
                <a:spcPts val="1200"/>
              </a:spcBef>
              <a:spcAft>
                <a:spcPts val="0"/>
              </a:spcAft>
              <a:buNone/>
            </a:pPr>
            <a:r>
              <a:rPr lang="en" sz="800">
                <a:solidFill>
                  <a:schemeClr val="dk1"/>
                </a:solidFill>
              </a:rPr>
              <a:t>Data was collected during the period of December 18–29, 2007 using an automated Web crawler and extracted customer reviews for all hotels listed by Expedia for the 100 largest U.S. cities. The crawler collected data on 10,537 hotels resulting in 60,648 customer reviews, which means each hotel on average had approximately six customer reviews. Once the data was collected, the extraction process identified all unique words contained in the text comments resulting in 6642 words.  </a:t>
            </a:r>
            <a:r>
              <a:rPr lang="en" sz="800">
                <a:solidFill>
                  <a:srgbClr val="0080AC"/>
                </a:solidFill>
              </a:rPr>
              <a:t>Fig. 1 </a:t>
            </a:r>
            <a:r>
              <a:rPr lang="en" sz="800">
                <a:solidFill>
                  <a:schemeClr val="dk1"/>
                </a:solidFill>
              </a:rPr>
              <a:t>shows the distribution of these unique words based upon frequency with hotel and room having  the highest frequencies.</a:t>
            </a: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00">
              <a:solidFill>
                <a:schemeClr val="dk1"/>
              </a:solidFill>
            </a:endParaRPr>
          </a:p>
          <a:p>
            <a:pPr marL="0" lvl="0" indent="0" algn="just" rtl="0">
              <a:lnSpc>
                <a:spcPct val="120000"/>
              </a:lnSpc>
              <a:spcBef>
                <a:spcPts val="1200"/>
              </a:spcBef>
              <a:spcAft>
                <a:spcPts val="0"/>
              </a:spcAft>
              <a:buNone/>
            </a:pPr>
            <a:endParaRPr>
              <a:solidFill>
                <a:srgbClr val="252525"/>
              </a:solidFill>
              <a:highlight>
                <a:schemeClr val="lt1"/>
              </a:highlight>
              <a:latin typeface="Proxima Nova"/>
              <a:ea typeface="Proxima Nova"/>
              <a:cs typeface="Proxima Nova"/>
              <a:sym typeface="Proxima Nova"/>
            </a:endParaRPr>
          </a:p>
          <a:p>
            <a:pPr marL="0" lvl="0" indent="0" algn="just" rtl="0">
              <a:lnSpc>
                <a:spcPct val="120000"/>
              </a:lnSpc>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c8b86c5c9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c8b86c5c9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800">
                <a:solidFill>
                  <a:schemeClr val="dk1"/>
                </a:solidFill>
              </a:rPr>
              <a:t>To ensure validity and reliability a coding schema was established in order to extract words related to hotel guest experience as shown in </a:t>
            </a:r>
            <a:r>
              <a:rPr lang="en" sz="800">
                <a:solidFill>
                  <a:srgbClr val="0080AC"/>
                </a:solidFill>
              </a:rPr>
              <a:t>Fig. 3</a:t>
            </a:r>
            <a:r>
              <a:rPr lang="en" sz="800">
                <a:solidFill>
                  <a:schemeClr val="dk1"/>
                </a:solidFill>
              </a:rPr>
              <a:t>. </a:t>
            </a:r>
            <a:endParaRPr sz="800">
              <a:solidFill>
                <a:schemeClr val="dk1"/>
              </a:solidFill>
            </a:endParaRPr>
          </a:p>
          <a:p>
            <a:pPr marL="0" lvl="0" indent="0" algn="l" rtl="0">
              <a:lnSpc>
                <a:spcPct val="115000"/>
              </a:lnSpc>
              <a:spcBef>
                <a:spcPts val="1200"/>
              </a:spcBef>
              <a:spcAft>
                <a:spcPts val="0"/>
              </a:spcAft>
              <a:buNone/>
            </a:pPr>
            <a:r>
              <a:rPr lang="en" sz="1000">
                <a:solidFill>
                  <a:srgbClr val="434343"/>
                </a:solidFill>
              </a:rPr>
              <a:t>A comprehensive study was made based on factors such as:</a:t>
            </a:r>
            <a:r>
              <a:rPr lang="en">
                <a:solidFill>
                  <a:srgbClr val="434343"/>
                </a:solidFill>
              </a:rPr>
              <a:t> </a:t>
            </a:r>
            <a:r>
              <a:rPr lang="en" sz="800">
                <a:solidFill>
                  <a:schemeClr val="dk1"/>
                </a:solidFill>
              </a:rPr>
              <a:t>(1) the context of guest experience, such as purpose of stay (business, leisure travel, and wedding, etc.), travel party (e.g., family), and reason for the purchase (e.g., due to friends’ recommendation); (2) guests’ verbal evaluation of the experience (e.g., “the staff was very friendly”); and, (3) expression of possible future actions (e.g., “I will recommend this hotel to my friends” or “I will return in the future”). It was believed that a broader perspective would have a better chance to capture the complex nature of personal experience and thus increase the likelihood for it to be related to the guest’s overall satisfaction with a hotel property.</a:t>
            </a: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a:solidFill>
                <a:srgbClr val="434343"/>
              </a:solidFill>
            </a:endParaRPr>
          </a:p>
          <a:p>
            <a:pPr marL="457200" lvl="0" indent="-298450" algn="just" rtl="0">
              <a:spcBef>
                <a:spcPts val="1200"/>
              </a:spcBef>
              <a:spcAft>
                <a:spcPts val="0"/>
              </a:spcAft>
              <a:buClr>
                <a:srgbClr val="434343"/>
              </a:buClr>
              <a:buSzPts val="1100"/>
              <a:buChar char="●"/>
            </a:pPr>
            <a:r>
              <a:rPr lang="en">
                <a:solidFill>
                  <a:srgbClr val="434343"/>
                </a:solidFill>
              </a:rPr>
              <a:t>Context of guest experience, purpose of stay, Travel party reason of purchase.</a:t>
            </a:r>
            <a:endParaRPr>
              <a:solidFill>
                <a:srgbClr val="434343"/>
              </a:solidFill>
            </a:endParaRPr>
          </a:p>
          <a:p>
            <a:pPr marL="457200" lvl="0" indent="-298450" algn="just" rtl="0">
              <a:spcBef>
                <a:spcPts val="0"/>
              </a:spcBef>
              <a:spcAft>
                <a:spcPts val="0"/>
              </a:spcAft>
              <a:buClr>
                <a:srgbClr val="434343"/>
              </a:buClr>
              <a:buSzPts val="1100"/>
              <a:buChar char="●"/>
            </a:pPr>
            <a:r>
              <a:rPr lang="en">
                <a:solidFill>
                  <a:srgbClr val="434343"/>
                </a:solidFill>
              </a:rPr>
              <a:t>Guest verbal evaluation of experience.</a:t>
            </a:r>
            <a:endParaRPr>
              <a:solidFill>
                <a:srgbClr val="434343"/>
              </a:solidFill>
            </a:endParaRPr>
          </a:p>
          <a:p>
            <a:pPr marL="0" lvl="0" indent="0" algn="l" rtl="0">
              <a:spcBef>
                <a:spcPts val="0"/>
              </a:spcBef>
              <a:spcAft>
                <a:spcPts val="0"/>
              </a:spcAft>
              <a:buNone/>
            </a:pPr>
            <a:r>
              <a:rPr lang="en">
                <a:solidFill>
                  <a:srgbClr val="434343"/>
                </a:solidFill>
              </a:rPr>
              <a:t>Expression of possible future actions.</a:t>
            </a:r>
            <a:endParaRPr>
              <a:solidFill>
                <a:srgbClr val="434343"/>
              </a:solidFill>
            </a:endParaRPr>
          </a:p>
          <a:p>
            <a:pPr marL="0" lvl="0" indent="0" algn="l" rtl="0">
              <a:spcBef>
                <a:spcPts val="0"/>
              </a:spcBef>
              <a:spcAft>
                <a:spcPts val="0"/>
              </a:spcAft>
              <a:buClr>
                <a:schemeClr val="dk1"/>
              </a:buClr>
              <a:buSzPts val="1100"/>
              <a:buFont typeface="Arial"/>
              <a:buNone/>
            </a:pPr>
            <a:r>
              <a:rPr lang="en">
                <a:solidFill>
                  <a:schemeClr val="dk1"/>
                </a:solidFill>
              </a:rPr>
              <a:t>Pivot table was used to calculate the frequencies of 416 words against 10537 hotels.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ca4046a7c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ca4046a7c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Font typeface="Proxima Nova"/>
              <a:buAutoNum type="arabicPeriod"/>
            </a:pPr>
            <a:r>
              <a:rPr lang="en" sz="1200">
                <a:solidFill>
                  <a:schemeClr val="dk1"/>
                </a:solidFill>
                <a:latin typeface="Proxima Nova"/>
                <a:ea typeface="Proxima Nova"/>
                <a:cs typeface="Proxima Nova"/>
                <a:sym typeface="Proxima Nova"/>
              </a:rPr>
              <a:t>What is the nature and underlying structure of the hotel guest experience represented in customer reviews?</a:t>
            </a:r>
            <a:endParaRPr sz="1200">
              <a:solidFill>
                <a:schemeClr val="dk1"/>
              </a:solidFill>
              <a:latin typeface="Proxima Nova"/>
              <a:ea typeface="Proxima Nova"/>
              <a:cs typeface="Proxima Nova"/>
              <a:sym typeface="Proxima Nova"/>
            </a:endParaRPr>
          </a:p>
          <a:p>
            <a:pPr marL="457200" lvl="0" indent="-304800" algn="l" rtl="0">
              <a:lnSpc>
                <a:spcPct val="115000"/>
              </a:lnSpc>
              <a:spcBef>
                <a:spcPts val="0"/>
              </a:spcBef>
              <a:spcAft>
                <a:spcPts val="0"/>
              </a:spcAft>
              <a:buClr>
                <a:schemeClr val="dk1"/>
              </a:buClr>
              <a:buSzPts val="1200"/>
              <a:buFont typeface="Proxima Nova"/>
              <a:buAutoNum type="arabicPeriod"/>
            </a:pPr>
            <a:r>
              <a:rPr lang="en" sz="1200">
                <a:solidFill>
                  <a:schemeClr val="dk1"/>
                </a:solidFill>
                <a:latin typeface="Proxima Nova"/>
                <a:ea typeface="Proxima Nova"/>
                <a:cs typeface="Proxima Nova"/>
                <a:sym typeface="Proxima Nova"/>
              </a:rPr>
              <a:t>Can hotel guest experience represented in customer reviews be used to explain guest satisfaction?</a:t>
            </a: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8fd7e128d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8fd7e128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800">
                <a:solidFill>
                  <a:schemeClr val="dk1"/>
                </a:solidFill>
              </a:rPr>
              <a:t>This section presents the main findings, in two parts: the first part provides a basic description of the final, “clean” data (with 529 hotel cases and 80 guest experience-related words) while the second part focuses on the statistical analysis that aimed to answer the research questions. </a:t>
            </a:r>
            <a:r>
              <a:rPr lang="en" sz="800">
                <a:solidFill>
                  <a:srgbClr val="0080AC"/>
                </a:solidFill>
              </a:rPr>
              <a:t>Table 1 </a:t>
            </a:r>
            <a:r>
              <a:rPr lang="en" sz="800">
                <a:solidFill>
                  <a:schemeClr val="dk1"/>
                </a:solidFill>
              </a:rPr>
              <a:t>shows the distribution of the hotel properties across the US and these hotels were located in 32 states. In the final dataset the top 10 cities with most hotels included New York, San Francisco, Orlando, San Diego, Seattle, Chicago, Boston, Miami, Portland, and Anaheim. Interestingly, the top ten cities in the clean dataset had nearly 60% of the total number of properties while the top 10 in the original dataset contained only 34% of all hotel properties. This suggests that hotel properties in the top 10 cities in the clean dataset tended to attract more customer reviews, at least in the case of Expedia.com. </a:t>
            </a:r>
            <a:endParaRPr sz="800">
              <a:solidFill>
                <a:schemeClr val="dk1"/>
              </a:solidFill>
            </a:endParaRPr>
          </a:p>
          <a:p>
            <a:pPr marL="0" lvl="0" indent="0" algn="l" rtl="0">
              <a:lnSpc>
                <a:spcPct val="115000"/>
              </a:lnSpc>
              <a:spcBef>
                <a:spcPts val="1200"/>
              </a:spcBef>
              <a:spcAft>
                <a:spcPts val="0"/>
              </a:spcAft>
              <a:buNone/>
            </a:pPr>
            <a:r>
              <a:rPr lang="en" sz="800">
                <a:solidFill>
                  <a:srgbClr val="0080AC"/>
                </a:solidFill>
              </a:rPr>
              <a:t>Table 2 </a:t>
            </a:r>
            <a:r>
              <a:rPr lang="en" sz="800">
                <a:solidFill>
                  <a:schemeClr val="dk1"/>
                </a:solidFill>
              </a:rPr>
              <a:t>shows the distribution of hotel properties based upon star ratings.. As can be seen, hotels with star rating from 2-4 constituted more than 96% of all hotels. An observable difference between these two datasets is that the clean dataset contained a higher percentage of hotels with a higher star rating (three and above). This seems to indicate that, while there were apparently more mid-range hotel properties than basic hostels/dormitories (below two stars) or luxury hotels (above four stars), customer reviews in Expedia.com tended to gravitate toward the mid-range hotels. Average satisfaction rating of hotels in the clean dataset is almost similar to the original dataset with a mean of 3.9</a:t>
            </a: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c975d0674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c975d067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800">
                <a:solidFill>
                  <a:srgbClr val="0080AC"/>
                </a:solidFill>
              </a:rPr>
              <a:t>Table 3 </a:t>
            </a:r>
            <a:r>
              <a:rPr lang="en" sz="800">
                <a:solidFill>
                  <a:schemeClr val="dk1"/>
                </a:solidFill>
              </a:rPr>
              <a:t>provides the list of the 80 guest experience-related words that were used to explain satisfaction ratings along with their total frequency and average frequency per hotel. These words reflect a wide spectrum of aspects related to the hotel guest experience, including (1) the very core product such as “room”, “bed”, and “bathroom”; (2) hotel amenities such as “front” (desk), “restaurant”, “pool”, “parking”, hotel attributes such as “location” and so on.  The frequency distribution of these 80 words is highly skewed, in that the top 12 words constitute more than half, and the top 25 words nearly 70%, of the total frequency of all words. This distribution can be characterized as one with a “head”, i.e., word with relatively high frequencies, and a “long tail”, i.e., those with low frequencies. The “head” words center around the core and basic products/services as well as attributes such as the guest room, cleanliness, staff and, location. The “long tail” words reflects on other important areas of guest experience. </a:t>
            </a: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c97d3cde2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c97d3cde2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800">
                <a:solidFill>
                  <a:schemeClr val="dk1"/>
                </a:solidFill>
              </a:rPr>
              <a:t>Factor analysis was used to examine the underlying semantic structure and further reduce the number of words from the data matrix into meaningful groupings of words, that would be easier to interpret. As can be seen in </a:t>
            </a:r>
            <a:r>
              <a:rPr lang="en" sz="800">
                <a:solidFill>
                  <a:srgbClr val="0080AC"/>
                </a:solidFill>
              </a:rPr>
              <a:t>Table 4</a:t>
            </a:r>
            <a:r>
              <a:rPr lang="en" sz="800">
                <a:solidFill>
                  <a:schemeClr val="dk1"/>
                </a:solidFill>
              </a:rPr>
              <a:t>, by factor analysis six meaningful factors consisting of 34 words out of the final 80 words from </a:t>
            </a:r>
            <a:r>
              <a:rPr lang="en" sz="800">
                <a:solidFill>
                  <a:srgbClr val="0080AC"/>
                </a:solidFill>
              </a:rPr>
              <a:t>Table 3 </a:t>
            </a:r>
            <a:r>
              <a:rPr lang="en" sz="800">
                <a:solidFill>
                  <a:schemeClr val="dk1"/>
                </a:solidFill>
              </a:rPr>
              <a:t>emerged.</a:t>
            </a:r>
            <a:endParaRPr sz="800">
              <a:solidFill>
                <a:schemeClr val="dk1"/>
              </a:solidFill>
            </a:endParaRPr>
          </a:p>
          <a:p>
            <a:pPr marL="0" lvl="0" indent="0" algn="l" rtl="0">
              <a:lnSpc>
                <a:spcPct val="115000"/>
              </a:lnSpc>
              <a:spcBef>
                <a:spcPts val="1200"/>
              </a:spcBef>
              <a:spcAft>
                <a:spcPts val="0"/>
              </a:spcAft>
              <a:buNone/>
            </a:pPr>
            <a:r>
              <a:rPr lang="en" sz="800">
                <a:solidFill>
                  <a:schemeClr val="dk1"/>
                </a:solidFill>
              </a:rPr>
              <a:t>the cutoff eigenvalue was set at 2 because, as the number of factors increases, the more difficult it becomes to interpret those “small” factors. The first factor, containing 14 words, was named “Hybrid” because it appears to be comprised of two distinctive groups of words that represent very different hotel guest experiences.  The first group of words, including “clean”, “smelled”, “dirty”, seemed to be dominated by maintenance-related aspects which could affect the guest’s basic needs (“sleep”). The second group of words, including “expensive”, “distance”, “location”, and “walking”, seemed to represent the experiential aspects of the hotel stay, particularly in words such as “shopping”, “restaurant”, “location”, “walking”, and “view”. These two groups have opposite signs in their loadings. That is, when a consumer mentions the words in the first group, he/she is unlikely to use words in the second group to describe the experience. </a:t>
            </a:r>
            <a:endParaRPr sz="800">
              <a:solidFill>
                <a:schemeClr val="dk1"/>
              </a:solidFill>
            </a:endParaRPr>
          </a:p>
          <a:p>
            <a:pPr marL="0" lvl="0" indent="0" algn="l" rtl="0">
              <a:lnSpc>
                <a:spcPct val="115000"/>
              </a:lnSpc>
              <a:spcBef>
                <a:spcPts val="1200"/>
              </a:spcBef>
              <a:spcAft>
                <a:spcPts val="0"/>
              </a:spcAft>
              <a:buNone/>
            </a:pPr>
            <a:r>
              <a:rPr lang="en" sz="800">
                <a:solidFill>
                  <a:srgbClr val="0080AC"/>
                </a:solidFill>
              </a:rPr>
              <a:t>Table 5 </a:t>
            </a:r>
            <a:r>
              <a:rPr lang="en" sz="800">
                <a:solidFill>
                  <a:schemeClr val="dk1"/>
                </a:solidFill>
              </a:rPr>
              <a:t>shows the ANOVA results using average satisfaction rating as the dependent variable and the six hotel guest experience factors as independent variables. All factors except Amenities were significant at the p = .01 level,. Hybrid and Deals have the largest standardized coefficients of −.567 and .506, respectively. This suggests that Hybrid and Deals are the most important factors associated with guest satisfaction. Interestingly, the factor Core Product, although significant, was not as important as Hybrid, Deals, and Family Friendliness.  Since the factor loadings of the Hybrid maintenance and cleanliness-related words are positive while the factor loadings of the Hybrid experiential words are negative, this means that this factor carries a negative “sentiment”: if satisfaction rating is low, hotels reviewed by Expedia customers tend to be NOT well maintained and did NOT support experience co-creation by the customer. In case of Deals being positive, it means that a high satisfaction rating is associated with the mentions of words such as free services like breakfast.</a:t>
            </a: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None/>
            </a:pPr>
            <a:endParaRPr sz="8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c97d3cde2e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c97d3cde2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800">
                <a:solidFill>
                  <a:schemeClr val="dk1"/>
                </a:solidFill>
              </a:rPr>
              <a:t>Hotel guest experience and satisfaction have been extensively studied in the hospitality management literature. Guest experience is, undoubtedly, an extremely complex construct. Depending upon the research design and methods researchers could get very different pictures of what constitutes guest experience and what actually leads to guest satisfaction. The Hybrid factor appears to be dominant and quite complex in its own and counterintuitive at first. </a:t>
            </a:r>
            <a:endParaRPr sz="800">
              <a:solidFill>
                <a:schemeClr val="dk1"/>
              </a:solidFill>
            </a:endParaRPr>
          </a:p>
          <a:p>
            <a:pPr marL="0" lvl="0" indent="0" algn="l" rtl="0">
              <a:lnSpc>
                <a:spcPct val="115000"/>
              </a:lnSpc>
              <a:spcBef>
                <a:spcPts val="1200"/>
              </a:spcBef>
              <a:spcAft>
                <a:spcPts val="0"/>
              </a:spcAft>
              <a:buClr>
                <a:schemeClr val="dk1"/>
              </a:buClr>
              <a:buSzPts val="1100"/>
              <a:buFont typeface="Arial"/>
              <a:buNone/>
            </a:pPr>
            <a:endParaRPr sz="80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ca48bebcc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ca48bebcc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9fada8ee6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9fada8ee6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NLP - </a:t>
            </a:r>
            <a:endParaRPr/>
          </a:p>
          <a:p>
            <a:pPr marL="0" lvl="0" indent="0" algn="l" rtl="0">
              <a:spcBef>
                <a:spcPts val="0"/>
              </a:spcBef>
              <a:spcAft>
                <a:spcPts val="0"/>
              </a:spcAft>
              <a:buNone/>
            </a:pPr>
            <a:endParaRPr/>
          </a:p>
          <a:p>
            <a:pPr marL="0" lvl="0" indent="0" algn="l" rtl="0">
              <a:spcBef>
                <a:spcPts val="0"/>
              </a:spcBef>
              <a:spcAft>
                <a:spcPts val="0"/>
              </a:spcAft>
              <a:buNone/>
            </a:pPr>
            <a:r>
              <a:rPr lang="en"/>
              <a:t>So how do we get computer to understand human language? </a:t>
            </a:r>
            <a:endParaRPr/>
          </a:p>
          <a:p>
            <a:pPr marL="0" lvl="0" indent="0" algn="l" rtl="0">
              <a:spcBef>
                <a:spcPts val="0"/>
              </a:spcBef>
              <a:spcAft>
                <a:spcPts val="0"/>
              </a:spcAft>
              <a:buNone/>
            </a:pPr>
            <a:br>
              <a:rPr lang="en"/>
            </a:br>
            <a:r>
              <a:rPr lang="en"/>
              <a:t>Through NLP, which is a branch of Artificial Intelligence that helps machines to be able to interpret and understand human language. The main idea behind Natural Language Processing is to make a machine read, decipher, understand, and make sense of human language in a way that is valuable to us. NLP is used in various everyday devices. Think about the personal assistant applications we use such as Siri, Google, or Alexa.  These services use NLP algorithms to answer questions. NLP is also used in Google Translate to help easily translate from one language to another. NLP is also used in word processors when we make grammar or spelling errors, NLP solves our problems.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9fada8ee6_4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79fada8ee6_4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Precision vs Accuracy</a:t>
            </a:r>
            <a:endParaRPr/>
          </a:p>
          <a:p>
            <a:pPr marL="0" lvl="0" indent="0" algn="l" rtl="0">
              <a:lnSpc>
                <a:spcPct val="115000"/>
              </a:lnSpc>
              <a:spcBef>
                <a:spcPts val="0"/>
              </a:spcBef>
              <a:spcAft>
                <a:spcPts val="0"/>
              </a:spcAft>
              <a:buNone/>
            </a:pPr>
            <a:endParaRPr sz="1200">
              <a:solidFill>
                <a:srgbClr val="616161"/>
              </a:solidFill>
              <a:latin typeface="Proxima Nova"/>
              <a:ea typeface="Proxima Nova"/>
              <a:cs typeface="Proxima Nova"/>
              <a:sym typeface="Proxima Nova"/>
            </a:endParaRPr>
          </a:p>
          <a:p>
            <a:pPr marL="0" lvl="0" indent="0" algn="l" rtl="0">
              <a:lnSpc>
                <a:spcPct val="115000"/>
              </a:lnSpc>
              <a:spcBef>
                <a:spcPts val="1200"/>
              </a:spcBef>
              <a:spcAft>
                <a:spcPts val="0"/>
              </a:spcAft>
              <a:buClr>
                <a:schemeClr val="dk1"/>
              </a:buClr>
              <a:buSzPts val="1100"/>
              <a:buFont typeface="Arial"/>
              <a:buNone/>
            </a:pPr>
            <a:r>
              <a:rPr lang="en" sz="1200">
                <a:solidFill>
                  <a:srgbClr val="616161"/>
                </a:solidFill>
                <a:latin typeface="Proxima Nova"/>
                <a:ea typeface="Proxima Nova"/>
                <a:cs typeface="Proxima Nova"/>
                <a:sym typeface="Proxima Nova"/>
              </a:rPr>
              <a:t>Precision is th</a:t>
            </a:r>
            <a:endParaRPr sz="1200">
              <a:solidFill>
                <a:srgbClr val="616161"/>
              </a:solidFill>
              <a:latin typeface="Proxima Nova"/>
              <a:ea typeface="Proxima Nova"/>
              <a:cs typeface="Proxima Nova"/>
              <a:sym typeface="Proxima Nova"/>
            </a:endParaRPr>
          </a:p>
          <a:p>
            <a:pPr marL="0" lvl="0" indent="0" algn="l" rtl="0">
              <a:spcBef>
                <a:spcPts val="120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fada8ee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9fada8ee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two techniques in natural language processing that are for knowledge extraction. Shallow and Deep NLP.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In Shallow NLP, precision is emphases over accuracy with a set of specific well formed rules.</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solidFill>
                  <a:schemeClr val="dk1"/>
                </a:solidFill>
              </a:rPr>
              <a:t>Shallow NLP is used in sentiment analysis. Sentiment analysis is the classification of emotions in text data.</a:t>
            </a:r>
            <a:endParaRPr>
              <a:solidFill>
                <a:schemeClr val="dk1"/>
              </a:solidFill>
            </a:endParaRPr>
          </a:p>
          <a:p>
            <a:pPr marL="457200" lvl="0" indent="-298450" algn="l" rtl="0">
              <a:spcBef>
                <a:spcPts val="0"/>
              </a:spcBef>
              <a:spcAft>
                <a:spcPts val="0"/>
              </a:spcAft>
              <a:buClr>
                <a:schemeClr val="dk1"/>
              </a:buClr>
              <a:buSzPts val="1100"/>
              <a:buChar char="-"/>
            </a:pP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Useful for looking at trends over huge quantities of information. </a:t>
            </a:r>
            <a:endParaRPr>
              <a:solidFill>
                <a:schemeClr val="dk1"/>
              </a:solidFill>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For example, we can look for specific words form a social media site, like twitter.</a:t>
            </a:r>
            <a:endParaRPr/>
          </a:p>
          <a:p>
            <a:pPr marL="457200" lvl="0" indent="-298450" algn="l" rtl="0">
              <a:spcBef>
                <a:spcPts val="0"/>
              </a:spcBef>
              <a:spcAft>
                <a:spcPts val="0"/>
              </a:spcAft>
              <a:buSzPts val="1100"/>
              <a:buChar char="-"/>
            </a:pPr>
            <a:r>
              <a:rPr lang="en"/>
              <a:t>Limitation of Shallow NLP is that they are brittle, they do well in narrow parameters but bad when parameters change.</a:t>
            </a:r>
            <a:endParaRPr/>
          </a:p>
          <a:p>
            <a:pPr marL="457200" lvl="0" indent="-298450" algn="l" rtl="0">
              <a:spcBef>
                <a:spcPts val="0"/>
              </a:spcBef>
              <a:spcAft>
                <a:spcPts val="0"/>
              </a:spcAft>
              <a:buSzPts val="1100"/>
              <a:buChar char="-"/>
            </a:pPr>
            <a:r>
              <a:rPr lang="en"/>
              <a:t>An example of this would be when you or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864c63eca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864c63eca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IBM watson is a deep NLP system </a:t>
            </a:r>
            <a:endParaRPr/>
          </a:p>
          <a:p>
            <a:pPr marL="0" lvl="0" indent="0" algn="l" rtl="0">
              <a:spcBef>
                <a:spcPts val="0"/>
              </a:spcBef>
              <a:spcAft>
                <a:spcPts val="0"/>
              </a:spcAft>
              <a:buNone/>
            </a:pPr>
            <a:r>
              <a:rPr lang="en"/>
              <a:t>Archives accuracy by assessing a context as much as possible</a:t>
            </a:r>
            <a:endParaRPr/>
          </a:p>
          <a:p>
            <a:pPr marL="0" lvl="0" indent="0" algn="l" rtl="0">
              <a:spcBef>
                <a:spcPts val="0"/>
              </a:spcBef>
              <a:spcAft>
                <a:spcPts val="0"/>
              </a:spcAft>
              <a:buNone/>
            </a:pPr>
            <a:endParaRPr/>
          </a:p>
          <a:p>
            <a:pPr marL="0" lvl="0" indent="0" algn="l" rtl="0">
              <a:spcBef>
                <a:spcPts val="0"/>
              </a:spcBef>
              <a:spcAft>
                <a:spcPts val="0"/>
              </a:spcAft>
              <a:buNone/>
            </a:pPr>
            <a:r>
              <a:rPr lang="en"/>
              <a:t>Can get context from a passage called a knowledge base that it is available for finding responses</a:t>
            </a:r>
            <a:endParaRPr/>
          </a:p>
          <a:p>
            <a:pPr marL="0" lvl="0" indent="0" algn="l" rtl="0">
              <a:spcBef>
                <a:spcPts val="0"/>
              </a:spcBef>
              <a:spcAft>
                <a:spcPts val="0"/>
              </a:spcAft>
              <a:buNone/>
            </a:pPr>
            <a:endParaRPr/>
          </a:p>
          <a:p>
            <a:pPr marL="0" lvl="0" indent="0" algn="l" rtl="0">
              <a:spcBef>
                <a:spcPts val="0"/>
              </a:spcBef>
              <a:spcAft>
                <a:spcPts val="0"/>
              </a:spcAft>
              <a:buNone/>
            </a:pPr>
            <a:r>
              <a:rPr lang="en"/>
              <a:t>This knowledge base also called corpus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9fada8ee6_4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9fada8ee6_4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c864c63eca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c864c63eca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IBM Watson - is artificial intelligence that used to help organization predict future outcomes and automate complex processes.</a:t>
            </a:r>
            <a:endParaRPr/>
          </a:p>
          <a:p>
            <a:pPr marL="0" lvl="0" indent="0" algn="l" rtl="0">
              <a:spcBef>
                <a:spcPts val="0"/>
              </a:spcBef>
              <a:spcAft>
                <a:spcPts val="0"/>
              </a:spcAft>
              <a:buNone/>
            </a:pPr>
            <a:endParaRPr/>
          </a:p>
          <a:p>
            <a:pPr marL="0" lvl="0" indent="0" algn="l" rtl="0">
              <a:spcBef>
                <a:spcPts val="0"/>
              </a:spcBef>
              <a:spcAft>
                <a:spcPts val="0"/>
              </a:spcAft>
              <a:buNone/>
            </a:pPr>
            <a:r>
              <a:rPr lang="en"/>
              <a:t>Appeared on Jeopardy in 2011</a:t>
            </a:r>
            <a:endParaRPr/>
          </a:p>
          <a:p>
            <a:pPr marL="0" lvl="0" indent="0" algn="l" rtl="0">
              <a:spcBef>
                <a:spcPts val="0"/>
              </a:spcBef>
              <a:spcAft>
                <a:spcPts val="0"/>
              </a:spcAft>
              <a:buNone/>
            </a:pPr>
            <a:endParaRPr/>
          </a:p>
          <a:p>
            <a:pPr marL="0" lvl="0" indent="0" algn="l" rtl="0">
              <a:spcBef>
                <a:spcPts val="0"/>
              </a:spcBef>
              <a:spcAft>
                <a:spcPts val="0"/>
              </a:spcAft>
              <a:buNone/>
            </a:pPr>
            <a:r>
              <a:rPr lang="en"/>
              <a:t>Understadn teh features of language used by people.</a:t>
            </a:r>
            <a:endParaRPr/>
          </a:p>
          <a:p>
            <a:pPr marL="457200" lvl="0" indent="-298450" algn="l" rtl="0">
              <a:spcBef>
                <a:spcPts val="0"/>
              </a:spcBef>
              <a:spcAft>
                <a:spcPts val="0"/>
              </a:spcAft>
              <a:buSzPts val="1100"/>
              <a:buChar char="-"/>
            </a:pPr>
            <a:r>
              <a:rPr lang="en"/>
              <a:t>Determine wether one text passage infer another text passage with high accuracy</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In</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9fada8ee6_4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9fada8ee6_4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How does IBM watson work in the background?</a:t>
            </a:r>
            <a:endParaRPr/>
          </a:p>
          <a:p>
            <a:pPr marL="0" lvl="0" indent="0" algn="l" rtl="0">
              <a:spcBef>
                <a:spcPts val="0"/>
              </a:spcBef>
              <a:spcAft>
                <a:spcPts val="0"/>
              </a:spcAft>
              <a:buNone/>
            </a:pPr>
            <a:endParaRPr/>
          </a:p>
          <a:p>
            <a:pPr marL="0" lvl="0" indent="0" algn="l" rtl="0">
              <a:spcBef>
                <a:spcPts val="0"/>
              </a:spcBef>
              <a:spcAft>
                <a:spcPts val="0"/>
              </a:spcAft>
              <a:buNone/>
            </a:pPr>
            <a:r>
              <a:rPr lang="en"/>
              <a:t>IBM watson first takes a question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hyperlink" Target="https://www.researchgate.net/publication/2490166_An_Integrated_Architecture_for_Shallow_and_Deep_Processing"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1170000" y="1358525"/>
            <a:ext cx="6804000" cy="1005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t>NLP &amp; Text Analytics</a:t>
            </a:r>
            <a:endParaRPr b="1"/>
          </a:p>
        </p:txBody>
      </p:sp>
      <p:sp>
        <p:nvSpPr>
          <p:cNvPr id="60" name="Google Shape;60;p13"/>
          <p:cNvSpPr txBox="1">
            <a:spLocks noGrp="1"/>
          </p:cNvSpPr>
          <p:nvPr>
            <p:ph type="subTitle" idx="1"/>
          </p:nvPr>
        </p:nvSpPr>
        <p:spPr>
          <a:xfrm>
            <a:off x="311700" y="3395825"/>
            <a:ext cx="8520600" cy="128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Group 6: </a:t>
            </a:r>
            <a:r>
              <a:rPr lang="en"/>
              <a:t>Anvesh Mateti, Anand Surya Rajasrinivasan, Muriel Banze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Trends in NLP </a:t>
            </a:r>
            <a:endParaRPr/>
          </a:p>
        </p:txBody>
      </p:sp>
      <p:sp>
        <p:nvSpPr>
          <p:cNvPr id="133" name="Google Shape;133;p22"/>
          <p:cNvSpPr txBox="1">
            <a:spLocks noGrp="1"/>
          </p:cNvSpPr>
          <p:nvPr>
            <p:ph type="body" idx="1"/>
          </p:nvPr>
        </p:nvSpPr>
        <p:spPr>
          <a:xfrm>
            <a:off x="311700" y="1343600"/>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Multilingual NLP</a:t>
            </a:r>
            <a:endParaRPr/>
          </a:p>
          <a:p>
            <a:pPr marL="457200" lvl="0" indent="-342900" algn="l" rtl="0">
              <a:spcBef>
                <a:spcPts val="0"/>
              </a:spcBef>
              <a:spcAft>
                <a:spcPts val="0"/>
              </a:spcAft>
              <a:buSzPts val="1800"/>
              <a:buChar char="●"/>
            </a:pPr>
            <a:r>
              <a:rPr lang="en"/>
              <a:t>Sentiment Analysis</a:t>
            </a:r>
            <a:endParaRPr/>
          </a:p>
          <a:p>
            <a:pPr marL="457200" lvl="0" indent="-342900" algn="l" rtl="0">
              <a:spcBef>
                <a:spcPts val="0"/>
              </a:spcBef>
              <a:spcAft>
                <a:spcPts val="0"/>
              </a:spcAft>
              <a:buSzPts val="1800"/>
              <a:buChar char="●"/>
            </a:pPr>
            <a:r>
              <a:rPr lang="en"/>
              <a:t>Marketing Intelligence Monitoring</a:t>
            </a:r>
            <a:endParaRPr/>
          </a:p>
          <a:p>
            <a:pPr marL="457200" lvl="0" indent="-342900" algn="l" rtl="0">
              <a:spcBef>
                <a:spcPts val="0"/>
              </a:spcBef>
              <a:spcAft>
                <a:spcPts val="0"/>
              </a:spcAft>
              <a:buSzPts val="1800"/>
              <a:buChar char="●"/>
            </a:pPr>
            <a:r>
              <a:rPr lang="en"/>
              <a:t>Customer Product Recommendation</a:t>
            </a:r>
            <a:endParaRPr/>
          </a:p>
          <a:p>
            <a:pPr marL="457200" lvl="0" indent="0" algn="l" rtl="0">
              <a:spcBef>
                <a:spcPts val="1200"/>
              </a:spcBef>
              <a:spcAft>
                <a:spcPts val="1200"/>
              </a:spcAft>
              <a:buNone/>
            </a:pPr>
            <a:endParaRPr/>
          </a:p>
        </p:txBody>
      </p:sp>
      <p:pic>
        <p:nvPicPr>
          <p:cNvPr id="134" name="Google Shape;134;p22"/>
          <p:cNvPicPr preferRelativeResize="0"/>
          <p:nvPr/>
        </p:nvPicPr>
        <p:blipFill>
          <a:blip r:embed="rId3">
            <a:alphaModFix/>
          </a:blip>
          <a:stretch>
            <a:fillRect/>
          </a:stretch>
        </p:blipFill>
        <p:spPr>
          <a:xfrm>
            <a:off x="4937550" y="1017725"/>
            <a:ext cx="3299000" cy="2709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Elements of Cognitive System</a:t>
            </a:r>
            <a:endParaRPr b="1"/>
          </a:p>
        </p:txBody>
      </p:sp>
      <p:sp>
        <p:nvSpPr>
          <p:cNvPr id="140" name="Google Shape;140;p23"/>
          <p:cNvSpPr txBox="1">
            <a:spLocks noGrp="1"/>
          </p:cNvSpPr>
          <p:nvPr>
            <p:ph type="body" idx="1"/>
          </p:nvPr>
        </p:nvSpPr>
        <p:spPr>
          <a:xfrm>
            <a:off x="311700" y="1017725"/>
            <a:ext cx="8520600" cy="3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Cognitive System</a:t>
            </a:r>
            <a:r>
              <a:rPr lang="en"/>
              <a:t>: any technology that uses NLP to extend or magnify human expertise and cognition</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	</a:t>
            </a:r>
            <a:endParaRPr/>
          </a:p>
        </p:txBody>
      </p:sp>
      <p:pic>
        <p:nvPicPr>
          <p:cNvPr id="141" name="Google Shape;141;p23"/>
          <p:cNvPicPr preferRelativeResize="0"/>
          <p:nvPr/>
        </p:nvPicPr>
        <p:blipFill>
          <a:blip r:embed="rId3">
            <a:alphaModFix/>
          </a:blip>
          <a:stretch>
            <a:fillRect/>
          </a:stretch>
        </p:blipFill>
        <p:spPr>
          <a:xfrm>
            <a:off x="1702925" y="2023250"/>
            <a:ext cx="5156174" cy="2787600"/>
          </a:xfrm>
          <a:prstGeom prst="rect">
            <a:avLst/>
          </a:prstGeom>
          <a:noFill/>
          <a:ln>
            <a:noFill/>
          </a:ln>
        </p:spPr>
      </p:pic>
      <p:sp>
        <p:nvSpPr>
          <p:cNvPr id="142" name="Google Shape;142;p23"/>
          <p:cNvSpPr txBox="1"/>
          <p:nvPr/>
        </p:nvSpPr>
        <p:spPr>
          <a:xfrm>
            <a:off x="1946200" y="4882850"/>
            <a:ext cx="4483200" cy="8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143" name="Google Shape;143;p23"/>
          <p:cNvSpPr/>
          <p:nvPr/>
        </p:nvSpPr>
        <p:spPr>
          <a:xfrm>
            <a:off x="2638700" y="3461650"/>
            <a:ext cx="3344100" cy="718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5982800" y="3461650"/>
            <a:ext cx="876300" cy="718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145" name="Google Shape;145;p23"/>
          <p:cNvSpPr/>
          <p:nvPr/>
        </p:nvSpPr>
        <p:spPr>
          <a:xfrm>
            <a:off x="1702925" y="3461650"/>
            <a:ext cx="935700" cy="7185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143"/>
                                        </p:tgtEl>
                                      </p:cBhvr>
                                    </p:animEffect>
                                    <p:set>
                                      <p:cBhvr>
                                        <p:cTn id="12" dur="1" fill="hold">
                                          <p:stCondLst>
                                            <p:cond delay="1000"/>
                                          </p:stCondLst>
                                        </p:cTn>
                                        <p:tgtEl>
                                          <p:spTgt spid="14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
                                        </p:tgtEl>
                                        <p:attrNameLst>
                                          <p:attrName>style.visibility</p:attrName>
                                        </p:attrNameLst>
                                      </p:cBhvr>
                                      <p:to>
                                        <p:strVal val="visible"/>
                                      </p:to>
                                    </p:set>
                                    <p:animEffect transition="in" filter="fade">
                                      <p:cBhvr>
                                        <p:cTn id="17" dur="1000"/>
                                        <p:tgtEl>
                                          <p:spTgt spid="1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1000"/>
                                        <p:tgtEl>
                                          <p:spTgt spid="145"/>
                                        </p:tgtEl>
                                      </p:cBhvr>
                                    </p:animEffect>
                                    <p:set>
                                      <p:cBhvr>
                                        <p:cTn id="22" dur="1" fill="hold">
                                          <p:stCondLst>
                                            <p:cond delay="1000"/>
                                          </p:stCondLst>
                                        </p:cTn>
                                        <p:tgtEl>
                                          <p:spTgt spid="14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4"/>
                                        </p:tgtEl>
                                        <p:attrNameLst>
                                          <p:attrName>style.visibility</p:attrName>
                                        </p:attrNameLst>
                                      </p:cBhvr>
                                      <p:to>
                                        <p:strVal val="visible"/>
                                      </p:to>
                                    </p:set>
                                    <p:animEffect transition="in" filter="fade">
                                      <p:cBhvr>
                                        <p:cTn id="27" dur="1700"/>
                                        <p:tgtEl>
                                          <p:spTgt spid="1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1000"/>
                                        <p:tgtEl>
                                          <p:spTgt spid="144"/>
                                        </p:tgtEl>
                                      </p:cBhvr>
                                    </p:animEffect>
                                    <p:set>
                                      <p:cBhvr>
                                        <p:cTn id="32" dur="1" fill="hold">
                                          <p:stCondLst>
                                            <p:cond delay="1000"/>
                                          </p:stCondLst>
                                        </p:cTn>
                                        <p:tgtEl>
                                          <p:spTgt spid="1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4"/>
          <p:cNvSpPr txBox="1">
            <a:spLocks noGrp="1"/>
          </p:cNvSpPr>
          <p:nvPr>
            <p:ph type="title"/>
          </p:nvPr>
        </p:nvSpPr>
        <p:spPr>
          <a:xfrm>
            <a:off x="311700" y="14476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Big Data Analytics and Business Intelligence</a:t>
            </a:r>
            <a:endParaRPr b="1"/>
          </a:p>
        </p:txBody>
      </p:sp>
      <p:sp>
        <p:nvSpPr>
          <p:cNvPr id="151" name="Google Shape;151;p24"/>
          <p:cNvSpPr txBox="1">
            <a:spLocks noGrp="1"/>
          </p:cNvSpPr>
          <p:nvPr>
            <p:ph type="body" idx="1"/>
          </p:nvPr>
        </p:nvSpPr>
        <p:spPr>
          <a:xfrm>
            <a:off x="311700" y="2352600"/>
            <a:ext cx="8520600" cy="14193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solidFill>
                  <a:srgbClr val="000000"/>
                </a:solidFill>
              </a:rPr>
              <a:t>Xiang, Zheng &amp; Schwartz, Zvi &amp; Gerdes, John &amp; Uysal, Muzaffer. (2014). What can big data and text analytics tell us about hotel guest experience and satisfaction?. International Journal of Hospitality Management. 44. 120-130. 10.1016/j.ijhm.2014.10.013.</a:t>
            </a:r>
            <a:r>
              <a:rPr lang="en">
                <a:solidFill>
                  <a:srgbClr val="000000"/>
                </a:solidFill>
              </a:rPr>
              <a:t> </a:t>
            </a:r>
            <a:endParaRPr>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a:spLocks noGrp="1"/>
          </p:cNvSpPr>
          <p:nvPr>
            <p:ph type="body" idx="1"/>
          </p:nvPr>
        </p:nvSpPr>
        <p:spPr>
          <a:xfrm>
            <a:off x="311700" y="502375"/>
            <a:ext cx="8520600" cy="6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500" b="1">
                <a:solidFill>
                  <a:srgbClr val="000000"/>
                </a:solidFill>
              </a:rPr>
              <a:t>What is Big Data?</a:t>
            </a:r>
            <a:r>
              <a:rPr lang="en" sz="2500">
                <a:solidFill>
                  <a:srgbClr val="000000"/>
                </a:solidFill>
              </a:rPr>
              <a:t> </a:t>
            </a:r>
            <a:endParaRPr/>
          </a:p>
        </p:txBody>
      </p:sp>
      <p:pic>
        <p:nvPicPr>
          <p:cNvPr id="157" name="Google Shape;157;p25"/>
          <p:cNvPicPr preferRelativeResize="0"/>
          <p:nvPr/>
        </p:nvPicPr>
        <p:blipFill rotWithShape="1">
          <a:blip r:embed="rId3">
            <a:alphaModFix/>
          </a:blip>
          <a:srcRect t="17478"/>
          <a:stretch/>
        </p:blipFill>
        <p:spPr>
          <a:xfrm>
            <a:off x="1802850" y="1082150"/>
            <a:ext cx="5538299" cy="3485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6"/>
          <p:cNvSpPr txBox="1">
            <a:spLocks noGrp="1"/>
          </p:cNvSpPr>
          <p:nvPr>
            <p:ph type="body" idx="1"/>
          </p:nvPr>
        </p:nvSpPr>
        <p:spPr>
          <a:xfrm>
            <a:off x="311700" y="502375"/>
            <a:ext cx="8520600" cy="602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500" b="1">
                <a:solidFill>
                  <a:srgbClr val="000000"/>
                </a:solidFill>
              </a:rPr>
              <a:t>What is Big Data Analytics?</a:t>
            </a:r>
            <a:r>
              <a:rPr lang="en" sz="2500">
                <a:solidFill>
                  <a:srgbClr val="000000"/>
                </a:solidFill>
              </a:rPr>
              <a:t> </a:t>
            </a:r>
            <a:endParaRPr/>
          </a:p>
        </p:txBody>
      </p:sp>
      <p:pic>
        <p:nvPicPr>
          <p:cNvPr id="163" name="Google Shape;163;p26"/>
          <p:cNvPicPr preferRelativeResize="0"/>
          <p:nvPr/>
        </p:nvPicPr>
        <p:blipFill rotWithShape="1">
          <a:blip r:embed="rId3">
            <a:alphaModFix/>
          </a:blip>
          <a:srcRect/>
          <a:stretch/>
        </p:blipFill>
        <p:spPr>
          <a:xfrm>
            <a:off x="1443713" y="1526350"/>
            <a:ext cx="6256577" cy="2345801"/>
          </a:xfrm>
          <a:prstGeom prst="rect">
            <a:avLst/>
          </a:prstGeom>
          <a:noFill/>
          <a:ln>
            <a:noFill/>
          </a:ln>
        </p:spPr>
      </p:pic>
      <p:sp>
        <p:nvSpPr>
          <p:cNvPr id="164" name="Google Shape;164;p26"/>
          <p:cNvSpPr txBox="1"/>
          <p:nvPr/>
        </p:nvSpPr>
        <p:spPr>
          <a:xfrm>
            <a:off x="2240750" y="4102050"/>
            <a:ext cx="1179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Proxima Nova"/>
                <a:ea typeface="Proxima Nova"/>
                <a:cs typeface="Proxima Nova"/>
                <a:sym typeface="Proxima Nova"/>
              </a:rPr>
              <a:t>Big Data</a:t>
            </a:r>
            <a:endParaRPr sz="1800">
              <a:latin typeface="Proxima Nova"/>
              <a:ea typeface="Proxima Nova"/>
              <a:cs typeface="Proxima Nova"/>
              <a:sym typeface="Proxima Nova"/>
            </a:endParaRPr>
          </a:p>
        </p:txBody>
      </p:sp>
      <p:sp>
        <p:nvSpPr>
          <p:cNvPr id="165" name="Google Shape;165;p26"/>
          <p:cNvSpPr txBox="1"/>
          <p:nvPr/>
        </p:nvSpPr>
        <p:spPr>
          <a:xfrm>
            <a:off x="5227250" y="4102050"/>
            <a:ext cx="2752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Proxima Nova"/>
                <a:ea typeface="Proxima Nova"/>
                <a:cs typeface="Proxima Nova"/>
                <a:sym typeface="Proxima Nova"/>
              </a:rPr>
              <a:t>Patterns, Decision etc,. </a:t>
            </a:r>
            <a:endParaRPr sz="1800">
              <a:latin typeface="Proxima Nova"/>
              <a:ea typeface="Proxima Nova"/>
              <a:cs typeface="Proxima Nova"/>
              <a:sym typeface="Proxima Nova"/>
            </a:endParaRPr>
          </a:p>
        </p:txBody>
      </p:sp>
      <p:grpSp>
        <p:nvGrpSpPr>
          <p:cNvPr id="166" name="Google Shape;166;p26"/>
          <p:cNvGrpSpPr/>
          <p:nvPr/>
        </p:nvGrpSpPr>
        <p:grpSpPr>
          <a:xfrm>
            <a:off x="3610850" y="3718875"/>
            <a:ext cx="1425900" cy="712850"/>
            <a:chOff x="3610850" y="3718875"/>
            <a:chExt cx="1425900" cy="712850"/>
          </a:xfrm>
        </p:grpSpPr>
        <p:sp>
          <p:nvSpPr>
            <p:cNvPr id="167" name="Google Shape;167;p26"/>
            <p:cNvSpPr/>
            <p:nvPr/>
          </p:nvSpPr>
          <p:spPr>
            <a:xfrm>
              <a:off x="3610850" y="4293425"/>
              <a:ext cx="1425900" cy="138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txBox="1"/>
            <p:nvPr/>
          </p:nvSpPr>
          <p:spPr>
            <a:xfrm>
              <a:off x="3734000" y="3718875"/>
              <a:ext cx="1179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Proxima Nova"/>
                  <a:ea typeface="Proxima Nova"/>
                  <a:cs typeface="Proxima Nova"/>
                  <a:sym typeface="Proxima Nova"/>
                </a:rPr>
                <a:t>Process</a:t>
              </a:r>
              <a:endParaRPr sz="1800">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6"/>
                                        </p:tgtEl>
                                        <p:attrNameLst>
                                          <p:attrName>style.visibility</p:attrName>
                                        </p:attrNameLst>
                                      </p:cBhvr>
                                      <p:to>
                                        <p:strVal val="visible"/>
                                      </p:to>
                                    </p:set>
                                    <p:animEffect transition="in" filter="fade">
                                      <p:cBhvr>
                                        <p:cTn id="12" dur="1000"/>
                                        <p:tgtEl>
                                          <p:spTgt spid="1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gtEl>
                                        <p:attrNameLst>
                                          <p:attrName>style.visibility</p:attrName>
                                        </p:attrNameLst>
                                      </p:cBhvr>
                                      <p:to>
                                        <p:strVal val="visible"/>
                                      </p:to>
                                    </p:set>
                                    <p:animEffect transition="in" filter="fade">
                                      <p:cBhvr>
                                        <p:cTn id="17"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body" idx="1"/>
          </p:nvPr>
        </p:nvSpPr>
        <p:spPr>
          <a:xfrm>
            <a:off x="311700" y="457200"/>
            <a:ext cx="8520600" cy="1985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b="1">
                <a:solidFill>
                  <a:srgbClr val="000000"/>
                </a:solidFill>
              </a:rPr>
              <a:t>Business Intelligence</a:t>
            </a:r>
            <a:endParaRPr sz="2500" b="1">
              <a:solidFill>
                <a:srgbClr val="000000"/>
              </a:solidFill>
            </a:endParaRPr>
          </a:p>
          <a:p>
            <a:pPr marL="0" lvl="0" indent="0" algn="just" rtl="0">
              <a:spcBef>
                <a:spcPts val="1200"/>
              </a:spcBef>
              <a:spcAft>
                <a:spcPts val="0"/>
              </a:spcAft>
              <a:buNone/>
            </a:pPr>
            <a:r>
              <a:rPr lang="en">
                <a:solidFill>
                  <a:srgbClr val="000000"/>
                </a:solidFill>
              </a:rPr>
              <a:t>Analyze Data generated from a business. </a:t>
            </a:r>
            <a:endParaRPr>
              <a:solidFill>
                <a:srgbClr val="000000"/>
              </a:solidFill>
            </a:endParaRPr>
          </a:p>
          <a:p>
            <a:pPr marL="0" lvl="0" indent="0" algn="just" rtl="0">
              <a:spcBef>
                <a:spcPts val="1200"/>
              </a:spcBef>
              <a:spcAft>
                <a:spcPts val="0"/>
              </a:spcAft>
              <a:buNone/>
            </a:pPr>
            <a:r>
              <a:rPr lang="en">
                <a:solidFill>
                  <a:srgbClr val="000000"/>
                </a:solidFill>
              </a:rPr>
              <a:t>Understand customers, competitors and their product’s impact.</a:t>
            </a:r>
            <a:endParaRPr>
              <a:solidFill>
                <a:srgbClr val="000000"/>
              </a:solidFill>
            </a:endParaRPr>
          </a:p>
          <a:p>
            <a:pPr marL="0" lvl="0" indent="0" algn="l" rtl="0">
              <a:spcBef>
                <a:spcPts val="1200"/>
              </a:spcBef>
              <a:spcAft>
                <a:spcPts val="1200"/>
              </a:spcAft>
              <a:buNone/>
            </a:pPr>
            <a:r>
              <a:rPr lang="en" b="1">
                <a:solidFill>
                  <a:srgbClr val="000000"/>
                </a:solidFill>
              </a:rPr>
              <a:t>Examples:</a:t>
            </a:r>
            <a:endParaRPr>
              <a:solidFill>
                <a:srgbClr val="000000"/>
              </a:solidFill>
            </a:endParaRPr>
          </a:p>
        </p:txBody>
      </p:sp>
      <p:pic>
        <p:nvPicPr>
          <p:cNvPr id="174" name="Google Shape;174;p27"/>
          <p:cNvPicPr preferRelativeResize="0"/>
          <p:nvPr/>
        </p:nvPicPr>
        <p:blipFill>
          <a:blip r:embed="rId3">
            <a:alphaModFix/>
          </a:blip>
          <a:stretch>
            <a:fillRect/>
          </a:stretch>
        </p:blipFill>
        <p:spPr>
          <a:xfrm>
            <a:off x="905107" y="2518038"/>
            <a:ext cx="2492286" cy="1744600"/>
          </a:xfrm>
          <a:prstGeom prst="rect">
            <a:avLst/>
          </a:prstGeom>
          <a:noFill/>
          <a:ln>
            <a:noFill/>
          </a:ln>
        </p:spPr>
      </p:pic>
      <p:pic>
        <p:nvPicPr>
          <p:cNvPr id="175" name="Google Shape;175;p27"/>
          <p:cNvPicPr preferRelativeResize="0"/>
          <p:nvPr/>
        </p:nvPicPr>
        <p:blipFill>
          <a:blip r:embed="rId4">
            <a:alphaModFix/>
          </a:blip>
          <a:stretch>
            <a:fillRect/>
          </a:stretch>
        </p:blipFill>
        <p:spPr>
          <a:xfrm>
            <a:off x="4433689" y="2518050"/>
            <a:ext cx="3496347" cy="1744600"/>
          </a:xfrm>
          <a:prstGeom prst="rect">
            <a:avLst/>
          </a:prstGeom>
          <a:noFill/>
          <a:ln>
            <a:noFill/>
          </a:ln>
        </p:spPr>
      </p:pic>
      <p:sp>
        <p:nvSpPr>
          <p:cNvPr id="176" name="Google Shape;176;p27"/>
          <p:cNvSpPr txBox="1"/>
          <p:nvPr/>
        </p:nvSpPr>
        <p:spPr>
          <a:xfrm>
            <a:off x="979725" y="4291150"/>
            <a:ext cx="24177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Product Recommender</a:t>
            </a:r>
            <a:endParaRPr>
              <a:latin typeface="Proxima Nova"/>
              <a:ea typeface="Proxima Nova"/>
              <a:cs typeface="Proxima Nova"/>
              <a:sym typeface="Proxima Nova"/>
            </a:endParaRPr>
          </a:p>
        </p:txBody>
      </p:sp>
      <p:sp>
        <p:nvSpPr>
          <p:cNvPr id="177" name="Google Shape;177;p27"/>
          <p:cNvSpPr txBox="1"/>
          <p:nvPr/>
        </p:nvSpPr>
        <p:spPr>
          <a:xfrm>
            <a:off x="4743052" y="4291150"/>
            <a:ext cx="287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Product Quality from reviews</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body" idx="1"/>
          </p:nvPr>
        </p:nvSpPr>
        <p:spPr>
          <a:xfrm>
            <a:off x="311700" y="445525"/>
            <a:ext cx="8520600" cy="638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500" b="1">
                <a:solidFill>
                  <a:srgbClr val="000000"/>
                </a:solidFill>
              </a:rPr>
              <a:t>Text Analytics in Business Intelligence</a:t>
            </a:r>
            <a:endParaRPr>
              <a:solidFill>
                <a:srgbClr val="000000"/>
              </a:solidFill>
            </a:endParaRPr>
          </a:p>
        </p:txBody>
      </p:sp>
      <p:grpSp>
        <p:nvGrpSpPr>
          <p:cNvPr id="183" name="Google Shape;183;p28"/>
          <p:cNvGrpSpPr/>
          <p:nvPr/>
        </p:nvGrpSpPr>
        <p:grpSpPr>
          <a:xfrm>
            <a:off x="259425" y="1283550"/>
            <a:ext cx="1815050" cy="3203675"/>
            <a:chOff x="792825" y="1283550"/>
            <a:chExt cx="1815050" cy="3203675"/>
          </a:xfrm>
        </p:grpSpPr>
        <p:pic>
          <p:nvPicPr>
            <p:cNvPr id="184" name="Google Shape;184;p28"/>
            <p:cNvPicPr preferRelativeResize="0"/>
            <p:nvPr/>
          </p:nvPicPr>
          <p:blipFill>
            <a:blip r:embed="rId3">
              <a:alphaModFix/>
            </a:blip>
            <a:stretch>
              <a:fillRect/>
            </a:stretch>
          </p:blipFill>
          <p:spPr>
            <a:xfrm>
              <a:off x="792825" y="1283550"/>
              <a:ext cx="1815050" cy="2576400"/>
            </a:xfrm>
            <a:prstGeom prst="rect">
              <a:avLst/>
            </a:prstGeom>
            <a:noFill/>
            <a:ln>
              <a:noFill/>
            </a:ln>
          </p:spPr>
        </p:pic>
        <p:sp>
          <p:nvSpPr>
            <p:cNvPr id="185" name="Google Shape;185;p28"/>
            <p:cNvSpPr txBox="1"/>
            <p:nvPr/>
          </p:nvSpPr>
          <p:spPr>
            <a:xfrm>
              <a:off x="1004200" y="3871625"/>
              <a:ext cx="1392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Unstructured Data</a:t>
              </a:r>
              <a:endParaRPr>
                <a:latin typeface="Proxima Nova"/>
                <a:ea typeface="Proxima Nova"/>
                <a:cs typeface="Proxima Nova"/>
                <a:sym typeface="Proxima Nova"/>
              </a:endParaRPr>
            </a:p>
          </p:txBody>
        </p:sp>
      </p:grpSp>
      <p:sp>
        <p:nvSpPr>
          <p:cNvPr id="186" name="Google Shape;186;p28"/>
          <p:cNvSpPr txBox="1"/>
          <p:nvPr/>
        </p:nvSpPr>
        <p:spPr>
          <a:xfrm>
            <a:off x="2263275" y="1983450"/>
            <a:ext cx="3663000" cy="1048200"/>
          </a:xfrm>
          <a:prstGeom prst="rect">
            <a:avLst/>
          </a:prstGeom>
          <a:noFill/>
          <a:ln>
            <a:noFill/>
          </a:ln>
        </p:spPr>
        <p:txBody>
          <a:bodyPr spcFirstLastPara="1" wrap="square" lIns="91425" tIns="91425" rIns="91425" bIns="91425" anchor="t" anchorCtr="0">
            <a:spAutoFit/>
          </a:bodyPr>
          <a:lstStyle/>
          <a:p>
            <a:pPr marL="457200" lvl="0" indent="-336550" algn="l" rtl="0">
              <a:lnSpc>
                <a:spcPct val="115000"/>
              </a:lnSpc>
              <a:spcBef>
                <a:spcPts val="0"/>
              </a:spcBef>
              <a:spcAft>
                <a:spcPts val="0"/>
              </a:spcAft>
              <a:buSzPts val="1700"/>
              <a:buFont typeface="Proxima Nova"/>
              <a:buChar char="●"/>
            </a:pPr>
            <a:r>
              <a:rPr lang="en" sz="1700">
                <a:latin typeface="Proxima Nova"/>
                <a:ea typeface="Proxima Nova"/>
                <a:cs typeface="Proxima Nova"/>
                <a:sym typeface="Proxima Nova"/>
              </a:rPr>
              <a:t>Natural Language Processing</a:t>
            </a:r>
            <a:endParaRPr sz="1700">
              <a:latin typeface="Proxima Nova"/>
              <a:ea typeface="Proxima Nova"/>
              <a:cs typeface="Proxima Nova"/>
              <a:sym typeface="Proxima Nova"/>
            </a:endParaRPr>
          </a:p>
          <a:p>
            <a:pPr marL="457200" lvl="0" indent="-336550" algn="l" rtl="0">
              <a:lnSpc>
                <a:spcPct val="115000"/>
              </a:lnSpc>
              <a:spcBef>
                <a:spcPts val="0"/>
              </a:spcBef>
              <a:spcAft>
                <a:spcPts val="0"/>
              </a:spcAft>
              <a:buSzPts val="1700"/>
              <a:buFont typeface="Proxima Nova"/>
              <a:buChar char="●"/>
            </a:pPr>
            <a:r>
              <a:rPr lang="en" sz="1700">
                <a:latin typeface="Proxima Nova"/>
                <a:ea typeface="Proxima Nova"/>
                <a:cs typeface="Proxima Nova"/>
                <a:sym typeface="Proxima Nova"/>
              </a:rPr>
              <a:t>Information Retrieval</a:t>
            </a:r>
            <a:endParaRPr sz="1700">
              <a:latin typeface="Proxima Nova"/>
              <a:ea typeface="Proxima Nova"/>
              <a:cs typeface="Proxima Nova"/>
              <a:sym typeface="Proxima Nova"/>
            </a:endParaRPr>
          </a:p>
          <a:p>
            <a:pPr marL="457200" lvl="0" indent="-336550" algn="l" rtl="0">
              <a:lnSpc>
                <a:spcPct val="115000"/>
              </a:lnSpc>
              <a:spcBef>
                <a:spcPts val="0"/>
              </a:spcBef>
              <a:spcAft>
                <a:spcPts val="0"/>
              </a:spcAft>
              <a:buSzPts val="1700"/>
              <a:buFont typeface="Proxima Nova"/>
              <a:buChar char="●"/>
            </a:pPr>
            <a:r>
              <a:rPr lang="en" sz="1700">
                <a:latin typeface="Proxima Nova"/>
                <a:ea typeface="Proxima Nova"/>
                <a:cs typeface="Proxima Nova"/>
                <a:sym typeface="Proxima Nova"/>
              </a:rPr>
              <a:t>Information Extraction</a:t>
            </a:r>
            <a:endParaRPr sz="1700">
              <a:latin typeface="Proxima Nova"/>
              <a:ea typeface="Proxima Nova"/>
              <a:cs typeface="Proxima Nova"/>
              <a:sym typeface="Proxima Nova"/>
            </a:endParaRPr>
          </a:p>
        </p:txBody>
      </p:sp>
      <p:grpSp>
        <p:nvGrpSpPr>
          <p:cNvPr id="187" name="Google Shape;187;p28"/>
          <p:cNvGrpSpPr/>
          <p:nvPr/>
        </p:nvGrpSpPr>
        <p:grpSpPr>
          <a:xfrm>
            <a:off x="6115077" y="1414065"/>
            <a:ext cx="2745130" cy="2315361"/>
            <a:chOff x="3564925" y="1199825"/>
            <a:chExt cx="3932851" cy="3317137"/>
          </a:xfrm>
        </p:grpSpPr>
        <p:pic>
          <p:nvPicPr>
            <p:cNvPr id="188" name="Google Shape;188;p28"/>
            <p:cNvPicPr preferRelativeResize="0"/>
            <p:nvPr/>
          </p:nvPicPr>
          <p:blipFill>
            <a:blip r:embed="rId4">
              <a:alphaModFix/>
            </a:blip>
            <a:stretch>
              <a:fillRect/>
            </a:stretch>
          </p:blipFill>
          <p:spPr>
            <a:xfrm>
              <a:off x="3564925" y="1199825"/>
              <a:ext cx="3932851" cy="2743850"/>
            </a:xfrm>
            <a:prstGeom prst="rect">
              <a:avLst/>
            </a:prstGeom>
            <a:noFill/>
            <a:ln>
              <a:noFill/>
            </a:ln>
          </p:spPr>
        </p:pic>
        <p:sp>
          <p:nvSpPr>
            <p:cNvPr id="189" name="Google Shape;189;p28"/>
            <p:cNvSpPr txBox="1"/>
            <p:nvPr/>
          </p:nvSpPr>
          <p:spPr>
            <a:xfrm>
              <a:off x="3960836" y="3943662"/>
              <a:ext cx="3141000" cy="573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Sentiment Analysis</a:t>
              </a:r>
              <a:endParaRPr>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6">
                                            <p:txEl>
                                              <p:pRg st="0" end="0"/>
                                            </p:txEl>
                                          </p:spTgt>
                                        </p:tgtEl>
                                        <p:attrNameLst>
                                          <p:attrName>style.visibility</p:attrName>
                                        </p:attrNameLst>
                                      </p:cBhvr>
                                      <p:to>
                                        <p:strVal val="visible"/>
                                      </p:to>
                                    </p:set>
                                    <p:animEffect transition="in" filter="fade">
                                      <p:cBhvr>
                                        <p:cTn id="12" dur="1000"/>
                                        <p:tgtEl>
                                          <p:spTgt spid="18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6">
                                            <p:txEl>
                                              <p:pRg st="1" end="1"/>
                                            </p:txEl>
                                          </p:spTgt>
                                        </p:tgtEl>
                                        <p:attrNameLst>
                                          <p:attrName>style.visibility</p:attrName>
                                        </p:attrNameLst>
                                      </p:cBhvr>
                                      <p:to>
                                        <p:strVal val="visible"/>
                                      </p:to>
                                    </p:set>
                                    <p:animEffect transition="in" filter="fade">
                                      <p:cBhvr>
                                        <p:cTn id="17" dur="1000"/>
                                        <p:tgtEl>
                                          <p:spTgt spid="18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6">
                                            <p:txEl>
                                              <p:pRg st="2" end="2"/>
                                            </p:txEl>
                                          </p:spTgt>
                                        </p:tgtEl>
                                        <p:attrNameLst>
                                          <p:attrName>style.visibility</p:attrName>
                                        </p:attrNameLst>
                                      </p:cBhvr>
                                      <p:to>
                                        <p:strVal val="visible"/>
                                      </p:to>
                                    </p:set>
                                    <p:animEffect transition="in" filter="fade">
                                      <p:cBhvr>
                                        <p:cTn id="22" dur="1000"/>
                                        <p:tgtEl>
                                          <p:spTgt spid="18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7"/>
                                        </p:tgtEl>
                                        <p:attrNameLst>
                                          <p:attrName>style.visibility</p:attrName>
                                        </p:attrNameLst>
                                      </p:cBhvr>
                                      <p:to>
                                        <p:strVal val="visible"/>
                                      </p:to>
                                    </p:set>
                                    <p:animEffect transition="in" filter="fade">
                                      <p:cBhvr>
                                        <p:cTn id="27" dur="1000"/>
                                        <p:tgtEl>
                                          <p:spTgt spid="1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body" idx="1"/>
          </p:nvPr>
        </p:nvSpPr>
        <p:spPr>
          <a:xfrm>
            <a:off x="311700" y="458600"/>
            <a:ext cx="8520600" cy="16089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500" b="1">
                <a:solidFill>
                  <a:srgbClr val="000000"/>
                </a:solidFill>
              </a:rPr>
              <a:t>Text Analytics in Business Intelligence</a:t>
            </a:r>
            <a:endParaRPr sz="2500" b="1">
              <a:solidFill>
                <a:srgbClr val="000000"/>
              </a:solidFill>
            </a:endParaRPr>
          </a:p>
          <a:p>
            <a:pPr marL="0" lvl="0" indent="0" algn="l" rtl="0">
              <a:spcBef>
                <a:spcPts val="1200"/>
              </a:spcBef>
              <a:spcAft>
                <a:spcPts val="0"/>
              </a:spcAft>
              <a:buNone/>
            </a:pPr>
            <a:endParaRPr sz="2500" b="1">
              <a:solidFill>
                <a:srgbClr val="000000"/>
              </a:solidFill>
            </a:endParaRPr>
          </a:p>
          <a:p>
            <a:pPr marL="0" lvl="0" indent="0" algn="l" rtl="0">
              <a:spcBef>
                <a:spcPts val="1200"/>
              </a:spcBef>
              <a:spcAft>
                <a:spcPts val="1200"/>
              </a:spcAft>
              <a:buNone/>
            </a:pPr>
            <a:r>
              <a:rPr lang="en" b="1">
                <a:solidFill>
                  <a:srgbClr val="000000"/>
                </a:solidFill>
              </a:rPr>
              <a:t>How Text Analysis works?</a:t>
            </a:r>
            <a:endParaRPr>
              <a:solidFill>
                <a:srgbClr val="000000"/>
              </a:solidFill>
            </a:endParaRPr>
          </a:p>
        </p:txBody>
      </p:sp>
      <p:grpSp>
        <p:nvGrpSpPr>
          <p:cNvPr id="195" name="Google Shape;195;p29"/>
          <p:cNvGrpSpPr/>
          <p:nvPr/>
        </p:nvGrpSpPr>
        <p:grpSpPr>
          <a:xfrm>
            <a:off x="796138" y="2535225"/>
            <a:ext cx="1606073" cy="834800"/>
            <a:chOff x="796138" y="2306625"/>
            <a:chExt cx="1606073" cy="834800"/>
          </a:xfrm>
        </p:grpSpPr>
        <p:grpSp>
          <p:nvGrpSpPr>
            <p:cNvPr id="196" name="Google Shape;196;p29"/>
            <p:cNvGrpSpPr/>
            <p:nvPr/>
          </p:nvGrpSpPr>
          <p:grpSpPr>
            <a:xfrm>
              <a:off x="796138" y="2306625"/>
              <a:ext cx="1606073" cy="297225"/>
              <a:chOff x="796138" y="2306625"/>
              <a:chExt cx="1606073" cy="297225"/>
            </a:xfrm>
          </p:grpSpPr>
          <p:sp>
            <p:nvSpPr>
              <p:cNvPr id="197" name="Google Shape;197;p29"/>
              <p:cNvSpPr/>
              <p:nvPr/>
            </p:nvSpPr>
            <p:spPr>
              <a:xfrm flipH="1">
                <a:off x="796138" y="2306625"/>
                <a:ext cx="16059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a:t>
                </a:r>
                <a:endParaRPr sz="1000"/>
              </a:p>
            </p:txBody>
          </p:sp>
          <p:sp>
            <p:nvSpPr>
              <p:cNvPr id="198" name="Google Shape;198;p29"/>
              <p:cNvSpPr/>
              <p:nvPr/>
            </p:nvSpPr>
            <p:spPr>
              <a:xfrm>
                <a:off x="796311" y="2460450"/>
                <a:ext cx="1605900" cy="1434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grpSp>
        <p:sp>
          <p:nvSpPr>
            <p:cNvPr id="199" name="Google Shape;199;p29"/>
            <p:cNvSpPr txBox="1"/>
            <p:nvPr/>
          </p:nvSpPr>
          <p:spPr>
            <a:xfrm>
              <a:off x="915823" y="2695025"/>
              <a:ext cx="13242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Data Sources</a:t>
              </a:r>
              <a:endParaRPr sz="1000" b="1">
                <a:solidFill>
                  <a:schemeClr val="dk1"/>
                </a:solidFill>
                <a:latin typeface="Roboto"/>
                <a:ea typeface="Roboto"/>
                <a:cs typeface="Roboto"/>
                <a:sym typeface="Roboto"/>
              </a:endParaRPr>
            </a:p>
          </p:txBody>
        </p:sp>
      </p:grpSp>
      <p:grpSp>
        <p:nvGrpSpPr>
          <p:cNvPr id="200" name="Google Shape;200;p29"/>
          <p:cNvGrpSpPr/>
          <p:nvPr/>
        </p:nvGrpSpPr>
        <p:grpSpPr>
          <a:xfrm>
            <a:off x="5256641" y="2535225"/>
            <a:ext cx="1606073" cy="834800"/>
            <a:chOff x="5256641" y="2306625"/>
            <a:chExt cx="1606073" cy="834800"/>
          </a:xfrm>
        </p:grpSpPr>
        <p:sp>
          <p:nvSpPr>
            <p:cNvPr id="201" name="Google Shape;201;p29"/>
            <p:cNvSpPr/>
            <p:nvPr/>
          </p:nvSpPr>
          <p:spPr>
            <a:xfrm flipH="1">
              <a:off x="5256641" y="2306625"/>
              <a:ext cx="16059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a:t>
              </a:r>
              <a:endParaRPr sz="1000"/>
            </a:p>
          </p:txBody>
        </p:sp>
        <p:sp>
          <p:nvSpPr>
            <p:cNvPr id="202" name="Google Shape;202;p29"/>
            <p:cNvSpPr/>
            <p:nvPr/>
          </p:nvSpPr>
          <p:spPr>
            <a:xfrm>
              <a:off x="5256813" y="2460450"/>
              <a:ext cx="1605900" cy="1434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03" name="Google Shape;203;p29"/>
            <p:cNvSpPr txBox="1"/>
            <p:nvPr/>
          </p:nvSpPr>
          <p:spPr>
            <a:xfrm>
              <a:off x="5377778" y="2695025"/>
              <a:ext cx="13242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Analysis</a:t>
              </a:r>
              <a:endParaRPr sz="1000" b="1">
                <a:solidFill>
                  <a:schemeClr val="dk1"/>
                </a:solidFill>
                <a:latin typeface="Roboto"/>
                <a:ea typeface="Roboto"/>
                <a:cs typeface="Roboto"/>
                <a:sym typeface="Roboto"/>
              </a:endParaRPr>
            </a:p>
          </p:txBody>
        </p:sp>
      </p:grpSp>
      <p:grpSp>
        <p:nvGrpSpPr>
          <p:cNvPr id="204" name="Google Shape;204;p29"/>
          <p:cNvGrpSpPr/>
          <p:nvPr/>
        </p:nvGrpSpPr>
        <p:grpSpPr>
          <a:xfrm>
            <a:off x="6741789" y="2535225"/>
            <a:ext cx="1606073" cy="834800"/>
            <a:chOff x="6741789" y="2306625"/>
            <a:chExt cx="1606073" cy="834800"/>
          </a:xfrm>
        </p:grpSpPr>
        <p:sp>
          <p:nvSpPr>
            <p:cNvPr id="205" name="Google Shape;205;p29"/>
            <p:cNvSpPr/>
            <p:nvPr/>
          </p:nvSpPr>
          <p:spPr>
            <a:xfrm flipH="1">
              <a:off x="6741789" y="2306625"/>
              <a:ext cx="16059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a:t>
              </a:r>
              <a:endParaRPr sz="1000"/>
            </a:p>
          </p:txBody>
        </p:sp>
        <p:sp>
          <p:nvSpPr>
            <p:cNvPr id="206" name="Google Shape;206;p29"/>
            <p:cNvSpPr/>
            <p:nvPr/>
          </p:nvSpPr>
          <p:spPr>
            <a:xfrm>
              <a:off x="6741962" y="2460450"/>
              <a:ext cx="1605900" cy="1434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07" name="Google Shape;207;p29"/>
            <p:cNvSpPr txBox="1"/>
            <p:nvPr/>
          </p:nvSpPr>
          <p:spPr>
            <a:xfrm>
              <a:off x="6865689" y="2695025"/>
              <a:ext cx="13242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Visualization</a:t>
              </a:r>
              <a:endParaRPr sz="1000" b="1">
                <a:solidFill>
                  <a:schemeClr val="dk1"/>
                </a:solidFill>
                <a:latin typeface="Roboto"/>
                <a:ea typeface="Roboto"/>
                <a:cs typeface="Roboto"/>
                <a:sym typeface="Roboto"/>
              </a:endParaRPr>
            </a:p>
          </p:txBody>
        </p:sp>
      </p:grpSp>
      <p:grpSp>
        <p:nvGrpSpPr>
          <p:cNvPr id="208" name="Google Shape;208;p29"/>
          <p:cNvGrpSpPr/>
          <p:nvPr/>
        </p:nvGrpSpPr>
        <p:grpSpPr>
          <a:xfrm>
            <a:off x="2283710" y="2535225"/>
            <a:ext cx="1606073" cy="989375"/>
            <a:chOff x="2283710" y="2306625"/>
            <a:chExt cx="1606073" cy="989375"/>
          </a:xfrm>
        </p:grpSpPr>
        <p:sp>
          <p:nvSpPr>
            <p:cNvPr id="209" name="Google Shape;209;p29"/>
            <p:cNvSpPr/>
            <p:nvPr/>
          </p:nvSpPr>
          <p:spPr>
            <a:xfrm flipH="1">
              <a:off x="2283710" y="2306625"/>
              <a:ext cx="16059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a:t>
              </a:r>
              <a:endParaRPr sz="1000"/>
            </a:p>
          </p:txBody>
        </p:sp>
        <p:sp>
          <p:nvSpPr>
            <p:cNvPr id="210" name="Google Shape;210;p29"/>
            <p:cNvSpPr/>
            <p:nvPr/>
          </p:nvSpPr>
          <p:spPr>
            <a:xfrm>
              <a:off x="2283883" y="2460450"/>
              <a:ext cx="1605900" cy="1434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11" name="Google Shape;211;p29"/>
            <p:cNvSpPr txBox="1"/>
            <p:nvPr/>
          </p:nvSpPr>
          <p:spPr>
            <a:xfrm>
              <a:off x="2424731" y="2849600"/>
              <a:ext cx="13242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Preliminary Formatting</a:t>
              </a:r>
              <a:endParaRPr sz="1000" b="1">
                <a:solidFill>
                  <a:schemeClr val="dk1"/>
                </a:solidFill>
                <a:latin typeface="Roboto"/>
                <a:ea typeface="Roboto"/>
                <a:cs typeface="Roboto"/>
                <a:sym typeface="Roboto"/>
              </a:endParaRPr>
            </a:p>
          </p:txBody>
        </p:sp>
      </p:grpSp>
      <p:grpSp>
        <p:nvGrpSpPr>
          <p:cNvPr id="212" name="Google Shape;212;p29"/>
          <p:cNvGrpSpPr/>
          <p:nvPr/>
        </p:nvGrpSpPr>
        <p:grpSpPr>
          <a:xfrm>
            <a:off x="3768859" y="2535225"/>
            <a:ext cx="1606073" cy="1292100"/>
            <a:chOff x="3768859" y="2306625"/>
            <a:chExt cx="1606073" cy="1292100"/>
          </a:xfrm>
        </p:grpSpPr>
        <p:sp>
          <p:nvSpPr>
            <p:cNvPr id="213" name="Google Shape;213;p29"/>
            <p:cNvSpPr/>
            <p:nvPr/>
          </p:nvSpPr>
          <p:spPr>
            <a:xfrm flipH="1">
              <a:off x="3768859" y="2306625"/>
              <a:ext cx="1605900" cy="143400"/>
            </a:xfrm>
            <a:prstGeom prst="parallelogram">
              <a:avLst>
                <a:gd name="adj" fmla="val 96952"/>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t>  </a:t>
              </a:r>
              <a:endParaRPr sz="1000"/>
            </a:p>
          </p:txBody>
        </p:sp>
        <p:sp>
          <p:nvSpPr>
            <p:cNvPr id="214" name="Google Shape;214;p29"/>
            <p:cNvSpPr/>
            <p:nvPr/>
          </p:nvSpPr>
          <p:spPr>
            <a:xfrm>
              <a:off x="3769032" y="2460450"/>
              <a:ext cx="1605900" cy="143400"/>
            </a:xfrm>
            <a:prstGeom prst="parallelogram">
              <a:avLst>
                <a:gd name="adj" fmla="val 9695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p>
          </p:txBody>
        </p:sp>
        <p:sp>
          <p:nvSpPr>
            <p:cNvPr id="215" name="Google Shape;215;p29"/>
            <p:cNvSpPr txBox="1"/>
            <p:nvPr/>
          </p:nvSpPr>
          <p:spPr>
            <a:xfrm>
              <a:off x="3890000" y="2763825"/>
              <a:ext cx="1324200" cy="8349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Preprocessing</a:t>
              </a:r>
              <a:endParaRPr sz="1000" b="1">
                <a:solidFill>
                  <a:schemeClr val="dk1"/>
                </a:solidFill>
                <a:latin typeface="Roboto"/>
                <a:ea typeface="Roboto"/>
                <a:cs typeface="Roboto"/>
                <a:sym typeface="Roboto"/>
              </a:endParaRPr>
            </a:p>
            <a:p>
              <a:pPr marL="0" lvl="0" indent="0" algn="ctr" rtl="0">
                <a:lnSpc>
                  <a:spcPct val="115000"/>
                </a:lnSpc>
                <a:spcBef>
                  <a:spcPts val="0"/>
                </a:spcBef>
                <a:spcAft>
                  <a:spcPts val="0"/>
                </a:spcAft>
                <a:buNone/>
              </a:pPr>
              <a:r>
                <a:rPr lang="en" sz="1000" b="1">
                  <a:solidFill>
                    <a:schemeClr val="dk1"/>
                  </a:solidFill>
                  <a:latin typeface="Roboto"/>
                  <a:ea typeface="Roboto"/>
                  <a:cs typeface="Roboto"/>
                  <a:sym typeface="Roboto"/>
                </a:rPr>
                <a:t>(Tokenization, Stop words removal, Stemming)</a:t>
              </a:r>
              <a:endParaRPr sz="1000" b="1">
                <a:solidFill>
                  <a:schemeClr val="dk1"/>
                </a:solidFill>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8"/>
                                        </p:tgtEl>
                                        <p:attrNameLst>
                                          <p:attrName>style.visibility</p:attrName>
                                        </p:attrNameLst>
                                      </p:cBhvr>
                                      <p:to>
                                        <p:strVal val="visible"/>
                                      </p:to>
                                    </p:set>
                                    <p:animEffect transition="in" filter="fade">
                                      <p:cBhvr>
                                        <p:cTn id="12" dur="1000"/>
                                        <p:tgtEl>
                                          <p:spTgt spid="20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fade">
                                      <p:cBhvr>
                                        <p:cTn id="17" dur="10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0"/>
                                        </p:tgtEl>
                                        <p:attrNameLst>
                                          <p:attrName>style.visibility</p:attrName>
                                        </p:attrNameLst>
                                      </p:cBhvr>
                                      <p:to>
                                        <p:strVal val="visible"/>
                                      </p:to>
                                    </p:set>
                                    <p:animEffect transition="in" filter="fade">
                                      <p:cBhvr>
                                        <p:cTn id="22" dur="1000"/>
                                        <p:tgtEl>
                                          <p:spTgt spid="2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4"/>
                                        </p:tgtEl>
                                        <p:attrNameLst>
                                          <p:attrName>style.visibility</p:attrName>
                                        </p:attrNameLst>
                                      </p:cBhvr>
                                      <p:to>
                                        <p:strVal val="visible"/>
                                      </p:to>
                                    </p:set>
                                    <p:animEffect transition="in" filter="fade">
                                      <p:cBhvr>
                                        <p:cTn id="27" dur="10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0"/>
          <p:cNvSpPr txBox="1">
            <a:spLocks noGrp="1"/>
          </p:cNvSpPr>
          <p:nvPr>
            <p:ph type="body" idx="1"/>
          </p:nvPr>
        </p:nvSpPr>
        <p:spPr>
          <a:xfrm>
            <a:off x="311700" y="541425"/>
            <a:ext cx="8520600" cy="253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b="1">
                <a:solidFill>
                  <a:srgbClr val="000000"/>
                </a:solidFill>
              </a:rPr>
              <a:t>Hotel Guest Experience and Satisfaction</a:t>
            </a:r>
            <a:endParaRPr sz="2500" b="1">
              <a:solidFill>
                <a:srgbClr val="000000"/>
              </a:solidFill>
            </a:endParaRPr>
          </a:p>
          <a:p>
            <a:pPr marL="0" lvl="0" indent="0" algn="l" rtl="0">
              <a:spcBef>
                <a:spcPts val="1200"/>
              </a:spcBef>
              <a:spcAft>
                <a:spcPts val="0"/>
              </a:spcAft>
              <a:buNone/>
            </a:pPr>
            <a:r>
              <a:rPr lang="en">
                <a:solidFill>
                  <a:srgbClr val="000000"/>
                </a:solidFill>
              </a:rPr>
              <a:t>Guest Satisfaction study started in the early 1970s.</a:t>
            </a:r>
            <a:endParaRPr>
              <a:solidFill>
                <a:srgbClr val="000000"/>
              </a:solidFill>
            </a:endParaRPr>
          </a:p>
          <a:p>
            <a:pPr marL="0" lvl="0" indent="0" algn="l" rtl="0">
              <a:spcBef>
                <a:spcPts val="1200"/>
              </a:spcBef>
              <a:spcAft>
                <a:spcPts val="0"/>
              </a:spcAft>
              <a:buNone/>
            </a:pPr>
            <a:r>
              <a:rPr lang="en">
                <a:solidFill>
                  <a:srgbClr val="000000"/>
                </a:solidFill>
              </a:rPr>
              <a:t>Satisfaction = customer experience pre and post purchase of a product or service.</a:t>
            </a:r>
            <a:endParaRPr>
              <a:solidFill>
                <a:srgbClr val="000000"/>
              </a:solidFill>
            </a:endParaRPr>
          </a:p>
          <a:p>
            <a:pPr marL="0" lvl="0" indent="0" algn="l" rtl="0">
              <a:spcBef>
                <a:spcPts val="1200"/>
              </a:spcBef>
              <a:spcAft>
                <a:spcPts val="0"/>
              </a:spcAft>
              <a:buNone/>
            </a:pPr>
            <a:r>
              <a:rPr lang="en">
                <a:solidFill>
                  <a:srgbClr val="000000"/>
                </a:solidFill>
              </a:rPr>
              <a:t>Understanding Guest satisfaction is a complex process.</a:t>
            </a:r>
            <a:endParaRPr>
              <a:solidFill>
                <a:srgbClr val="000000"/>
              </a:solidFill>
            </a:endParaRPr>
          </a:p>
          <a:p>
            <a:pPr marL="0" lvl="0" indent="0" algn="l" rtl="0">
              <a:spcBef>
                <a:spcPts val="1200"/>
              </a:spcBef>
              <a:spcAft>
                <a:spcPts val="1200"/>
              </a:spcAft>
              <a:buNone/>
            </a:pPr>
            <a:r>
              <a:rPr lang="en">
                <a:solidFill>
                  <a:srgbClr val="000000"/>
                </a:solidFill>
              </a:rPr>
              <a:t>Common method:</a:t>
            </a:r>
            <a:endParaRPr>
              <a:solidFill>
                <a:srgbClr val="000000"/>
              </a:solidFill>
            </a:endParaRPr>
          </a:p>
        </p:txBody>
      </p:sp>
      <p:pic>
        <p:nvPicPr>
          <p:cNvPr id="221" name="Google Shape;221;p30"/>
          <p:cNvPicPr preferRelativeResize="0"/>
          <p:nvPr/>
        </p:nvPicPr>
        <p:blipFill>
          <a:blip r:embed="rId3">
            <a:alphaModFix/>
          </a:blip>
          <a:stretch>
            <a:fillRect/>
          </a:stretch>
        </p:blipFill>
        <p:spPr>
          <a:xfrm>
            <a:off x="2807930" y="2642475"/>
            <a:ext cx="1764075" cy="1764075"/>
          </a:xfrm>
          <a:prstGeom prst="rect">
            <a:avLst/>
          </a:prstGeom>
          <a:noFill/>
          <a:ln>
            <a:noFill/>
          </a:ln>
        </p:spPr>
      </p:pic>
      <p:sp>
        <p:nvSpPr>
          <p:cNvPr id="222" name="Google Shape;222;p30"/>
          <p:cNvSpPr txBox="1"/>
          <p:nvPr/>
        </p:nvSpPr>
        <p:spPr>
          <a:xfrm>
            <a:off x="2847400" y="4406550"/>
            <a:ext cx="1685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Proxima Nova"/>
                <a:ea typeface="Proxima Nova"/>
                <a:cs typeface="Proxima Nova"/>
                <a:sym typeface="Proxima Nova"/>
              </a:rPr>
              <a:t>Comment cards</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1"/>
          <p:cNvSpPr txBox="1">
            <a:spLocks noGrp="1"/>
          </p:cNvSpPr>
          <p:nvPr>
            <p:ph type="body" idx="1"/>
          </p:nvPr>
        </p:nvSpPr>
        <p:spPr>
          <a:xfrm>
            <a:off x="311700" y="460900"/>
            <a:ext cx="8520600" cy="175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b="1">
                <a:solidFill>
                  <a:srgbClr val="000000"/>
                </a:solidFill>
              </a:rPr>
              <a:t>Hotel Guest Experience and Satisfaction</a:t>
            </a:r>
            <a:endParaRPr sz="2500" b="1">
              <a:solidFill>
                <a:srgbClr val="000000"/>
              </a:solidFill>
            </a:endParaRPr>
          </a:p>
          <a:p>
            <a:pPr marL="0" lvl="0" indent="0" algn="l" rtl="0">
              <a:spcBef>
                <a:spcPts val="1200"/>
              </a:spcBef>
              <a:spcAft>
                <a:spcPts val="0"/>
              </a:spcAft>
              <a:buNone/>
            </a:pPr>
            <a:r>
              <a:rPr lang="en">
                <a:solidFill>
                  <a:srgbClr val="000000"/>
                </a:solidFill>
              </a:rPr>
              <a:t> Online reviews are the most influential user generated content.</a:t>
            </a:r>
            <a:endParaRPr>
              <a:solidFill>
                <a:srgbClr val="000000"/>
              </a:solidFill>
            </a:endParaRPr>
          </a:p>
          <a:p>
            <a:pPr marL="0" lvl="0" indent="0" algn="l" rtl="0">
              <a:spcBef>
                <a:spcPts val="1200"/>
              </a:spcBef>
              <a:spcAft>
                <a:spcPts val="1200"/>
              </a:spcAft>
              <a:buNone/>
            </a:pPr>
            <a:r>
              <a:rPr lang="en">
                <a:solidFill>
                  <a:srgbClr val="000000"/>
                </a:solidFill>
              </a:rPr>
              <a:t>TripAdvisor.com, Expedia and Travelocity allow users to post reviews of their stays.</a:t>
            </a:r>
            <a:endParaRPr>
              <a:solidFill>
                <a:srgbClr val="000000"/>
              </a:solidFill>
            </a:endParaRPr>
          </a:p>
        </p:txBody>
      </p:sp>
      <p:pic>
        <p:nvPicPr>
          <p:cNvPr id="228" name="Google Shape;228;p31" title="Points scored"/>
          <p:cNvPicPr preferRelativeResize="0"/>
          <p:nvPr/>
        </p:nvPicPr>
        <p:blipFill>
          <a:blip r:embed="rId3">
            <a:alphaModFix/>
          </a:blip>
          <a:stretch>
            <a:fillRect/>
          </a:stretch>
        </p:blipFill>
        <p:spPr>
          <a:xfrm>
            <a:off x="579400" y="2360675"/>
            <a:ext cx="3543900" cy="2191300"/>
          </a:xfrm>
          <a:prstGeom prst="rect">
            <a:avLst/>
          </a:prstGeom>
          <a:noFill/>
          <a:ln>
            <a:noFill/>
          </a:ln>
        </p:spPr>
      </p:pic>
      <p:pic>
        <p:nvPicPr>
          <p:cNvPr id="229" name="Google Shape;229;p31" title="Points scored"/>
          <p:cNvPicPr preferRelativeResize="0"/>
          <p:nvPr/>
        </p:nvPicPr>
        <p:blipFill>
          <a:blip r:embed="rId4">
            <a:alphaModFix/>
          </a:blip>
          <a:stretch>
            <a:fillRect/>
          </a:stretch>
        </p:blipFill>
        <p:spPr>
          <a:xfrm>
            <a:off x="4571362" y="2360666"/>
            <a:ext cx="3543900" cy="219131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92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Language </a:t>
            </a:r>
            <a:endParaRPr b="1"/>
          </a:p>
          <a:p>
            <a:pPr marL="0" lvl="0" indent="0" algn="l" rtl="0">
              <a:spcBef>
                <a:spcPts val="0"/>
              </a:spcBef>
              <a:spcAft>
                <a:spcPts val="0"/>
              </a:spcAft>
              <a:buNone/>
            </a:pPr>
            <a:endParaRPr/>
          </a:p>
        </p:txBody>
      </p:sp>
      <p:sp>
        <p:nvSpPr>
          <p:cNvPr id="66" name="Google Shape;66;p14"/>
          <p:cNvSpPr txBox="1">
            <a:spLocks noGrp="1"/>
          </p:cNvSpPr>
          <p:nvPr>
            <p:ph type="body" idx="1"/>
          </p:nvPr>
        </p:nvSpPr>
        <p:spPr>
          <a:xfrm>
            <a:off x="195675" y="1062125"/>
            <a:ext cx="4752000" cy="3858300"/>
          </a:xfrm>
          <a:prstGeom prst="rect">
            <a:avLst/>
          </a:prstGeom>
        </p:spPr>
        <p:txBody>
          <a:bodyPr spcFirstLastPara="1" wrap="square" lIns="91425" tIns="91425" rIns="91425" bIns="91425" anchor="t" anchorCtr="0">
            <a:noAutofit/>
          </a:bodyPr>
          <a:lstStyle/>
          <a:p>
            <a:pPr marL="457200" lvl="0" indent="-342900" algn="l" rtl="0">
              <a:lnSpc>
                <a:spcPct val="105000"/>
              </a:lnSpc>
              <a:spcBef>
                <a:spcPts val="0"/>
              </a:spcBef>
              <a:spcAft>
                <a:spcPts val="0"/>
              </a:spcAft>
              <a:buSzPts val="1800"/>
              <a:buChar char="●"/>
            </a:pPr>
            <a:r>
              <a:rPr lang="en"/>
              <a:t>Language is the expression of ideas</a:t>
            </a:r>
            <a:endParaRPr/>
          </a:p>
          <a:p>
            <a:pPr marL="0" lvl="0" indent="0" algn="l" rtl="0">
              <a:lnSpc>
                <a:spcPct val="105000"/>
              </a:lnSpc>
              <a:spcBef>
                <a:spcPts val="1200"/>
              </a:spcBef>
              <a:spcAft>
                <a:spcPts val="0"/>
              </a:spcAft>
              <a:buNone/>
            </a:pPr>
            <a:endParaRPr/>
          </a:p>
          <a:p>
            <a:pPr marL="457200" lvl="0" indent="-342900" algn="l" rtl="0">
              <a:lnSpc>
                <a:spcPct val="105000"/>
              </a:lnSpc>
              <a:spcBef>
                <a:spcPts val="1200"/>
              </a:spcBef>
              <a:spcAft>
                <a:spcPts val="0"/>
              </a:spcAft>
              <a:buSzPts val="1800"/>
              <a:buChar char="●"/>
            </a:pPr>
            <a:r>
              <a:rPr lang="en"/>
              <a:t>Why is language hard for computers?</a:t>
            </a:r>
            <a:endParaRPr/>
          </a:p>
          <a:p>
            <a:pPr marL="914400" lvl="0" indent="-342900" algn="l" rtl="0">
              <a:lnSpc>
                <a:spcPct val="105000"/>
              </a:lnSpc>
              <a:spcBef>
                <a:spcPts val="0"/>
              </a:spcBef>
              <a:spcAft>
                <a:spcPts val="0"/>
              </a:spcAft>
              <a:buSzPts val="1800"/>
              <a:buChar char="○"/>
            </a:pPr>
            <a:r>
              <a:rPr lang="en"/>
              <a:t>Language is imprecise</a:t>
            </a:r>
            <a:endParaRPr/>
          </a:p>
          <a:p>
            <a:pPr marL="1371600" lvl="2" indent="-342900" algn="l" rtl="0">
              <a:lnSpc>
                <a:spcPct val="105000"/>
              </a:lnSpc>
              <a:spcBef>
                <a:spcPts val="0"/>
              </a:spcBef>
              <a:spcAft>
                <a:spcPts val="0"/>
              </a:spcAft>
              <a:buSzPts val="1800"/>
              <a:buChar char="■"/>
            </a:pPr>
            <a:r>
              <a:rPr lang="en" sz="1800"/>
              <a:t>Contextual words: </a:t>
            </a:r>
            <a:endParaRPr sz="1800"/>
          </a:p>
          <a:p>
            <a:pPr marL="1828800" lvl="3" indent="-342900" algn="l" rtl="0">
              <a:lnSpc>
                <a:spcPct val="105000"/>
              </a:lnSpc>
              <a:spcBef>
                <a:spcPts val="0"/>
              </a:spcBef>
              <a:spcAft>
                <a:spcPts val="0"/>
              </a:spcAft>
              <a:buSzPts val="1800"/>
              <a:buChar char="●"/>
            </a:pPr>
            <a:r>
              <a:rPr lang="en" sz="1800" i="1"/>
              <a:t>“Bill can run faster than Bob”</a:t>
            </a:r>
            <a:endParaRPr sz="1800" i="1"/>
          </a:p>
          <a:p>
            <a:pPr marL="1828800" lvl="3" indent="-342900" algn="l" rtl="0">
              <a:lnSpc>
                <a:spcPct val="105000"/>
              </a:lnSpc>
              <a:spcBef>
                <a:spcPts val="0"/>
              </a:spcBef>
              <a:spcAft>
                <a:spcPts val="0"/>
              </a:spcAft>
              <a:buSzPts val="1800"/>
              <a:buChar char="●"/>
            </a:pPr>
            <a:r>
              <a:rPr lang="en" sz="1800" i="1"/>
              <a:t>“This house is run down”</a:t>
            </a:r>
            <a:endParaRPr sz="1800" i="1"/>
          </a:p>
          <a:p>
            <a:pPr marL="1371600" lvl="2" indent="-342900" algn="l" rtl="0">
              <a:lnSpc>
                <a:spcPct val="105000"/>
              </a:lnSpc>
              <a:spcBef>
                <a:spcPts val="0"/>
              </a:spcBef>
              <a:spcAft>
                <a:spcPts val="0"/>
              </a:spcAft>
              <a:buSzPts val="1800"/>
              <a:buChar char="■"/>
            </a:pPr>
            <a:r>
              <a:rPr lang="en" sz="1800"/>
              <a:t>Idioms and ambiguity:</a:t>
            </a:r>
            <a:endParaRPr sz="1800"/>
          </a:p>
          <a:p>
            <a:pPr marL="1828800" lvl="3" indent="-342900" algn="l" rtl="0">
              <a:lnSpc>
                <a:spcPct val="105000"/>
              </a:lnSpc>
              <a:spcBef>
                <a:spcPts val="0"/>
              </a:spcBef>
              <a:spcAft>
                <a:spcPts val="0"/>
              </a:spcAft>
              <a:buSzPts val="1800"/>
              <a:buChar char="●"/>
            </a:pPr>
            <a:r>
              <a:rPr lang="en" sz="1800"/>
              <a:t>”</a:t>
            </a:r>
            <a:r>
              <a:rPr lang="en" sz="1800" i="1"/>
              <a:t>The exam was a piece of cake” </a:t>
            </a:r>
            <a:endParaRPr sz="1800" i="1"/>
          </a:p>
          <a:p>
            <a:pPr marL="1371600" lvl="0" indent="0" algn="l" rtl="0">
              <a:lnSpc>
                <a:spcPct val="105000"/>
              </a:lnSpc>
              <a:spcBef>
                <a:spcPts val="1200"/>
              </a:spcBef>
              <a:spcAft>
                <a:spcPts val="0"/>
              </a:spcAft>
              <a:buNone/>
            </a:pPr>
            <a:endParaRPr sz="1495"/>
          </a:p>
          <a:p>
            <a:pPr marL="914400" lvl="0" indent="0" algn="l" rtl="0">
              <a:lnSpc>
                <a:spcPct val="105000"/>
              </a:lnSpc>
              <a:spcBef>
                <a:spcPts val="1200"/>
              </a:spcBef>
              <a:spcAft>
                <a:spcPts val="1200"/>
              </a:spcAft>
              <a:buSzPts val="852"/>
              <a:buNone/>
            </a:pPr>
            <a:endParaRPr sz="1395"/>
          </a:p>
        </p:txBody>
      </p:sp>
      <p:pic>
        <p:nvPicPr>
          <p:cNvPr id="67" name="Google Shape;67;p14"/>
          <p:cNvPicPr preferRelativeResize="0"/>
          <p:nvPr/>
        </p:nvPicPr>
        <p:blipFill>
          <a:blip r:embed="rId3">
            <a:alphaModFix/>
          </a:blip>
          <a:stretch>
            <a:fillRect/>
          </a:stretch>
        </p:blipFill>
        <p:spPr>
          <a:xfrm>
            <a:off x="4947675" y="590800"/>
            <a:ext cx="3758676" cy="3712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2"/>
          <p:cNvSpPr txBox="1">
            <a:spLocks noGrp="1"/>
          </p:cNvSpPr>
          <p:nvPr>
            <p:ph type="body" idx="1"/>
          </p:nvPr>
        </p:nvSpPr>
        <p:spPr>
          <a:xfrm>
            <a:off x="311700" y="552750"/>
            <a:ext cx="8520600" cy="3566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500" b="1">
                <a:solidFill>
                  <a:srgbClr val="000000"/>
                </a:solidFill>
              </a:rPr>
              <a:t>Hotel Guest Experience and Satisfaction</a:t>
            </a:r>
            <a:endParaRPr sz="2500" b="1">
              <a:solidFill>
                <a:srgbClr val="000000"/>
              </a:solidFill>
            </a:endParaRPr>
          </a:p>
          <a:p>
            <a:pPr marL="0" lvl="0" indent="0" algn="l" rtl="0">
              <a:spcBef>
                <a:spcPts val="1200"/>
              </a:spcBef>
              <a:spcAft>
                <a:spcPts val="0"/>
              </a:spcAft>
              <a:buNone/>
            </a:pPr>
            <a:endParaRPr sz="2500" b="1">
              <a:solidFill>
                <a:srgbClr val="000000"/>
              </a:solidFill>
            </a:endParaRPr>
          </a:p>
          <a:p>
            <a:pPr marL="0" lvl="0" indent="0" algn="l" rtl="0">
              <a:spcBef>
                <a:spcPts val="1200"/>
              </a:spcBef>
              <a:spcAft>
                <a:spcPts val="0"/>
              </a:spcAft>
              <a:buNone/>
            </a:pPr>
            <a:r>
              <a:rPr lang="en" b="1">
                <a:solidFill>
                  <a:srgbClr val="000000"/>
                </a:solidFill>
              </a:rPr>
              <a:t>Research Questions:</a:t>
            </a:r>
            <a:endParaRPr b="1">
              <a:solidFill>
                <a:srgbClr val="000000"/>
              </a:solidFill>
            </a:endParaRPr>
          </a:p>
          <a:p>
            <a:pPr marL="457200" lvl="0" indent="-342900" algn="l" rtl="0">
              <a:lnSpc>
                <a:spcPct val="115000"/>
              </a:lnSpc>
              <a:spcBef>
                <a:spcPts val="1200"/>
              </a:spcBef>
              <a:spcAft>
                <a:spcPts val="0"/>
              </a:spcAft>
              <a:buClr>
                <a:srgbClr val="000000"/>
              </a:buClr>
              <a:buSzPts val="1800"/>
              <a:buAutoNum type="arabicPeriod"/>
            </a:pPr>
            <a:r>
              <a:rPr lang="en">
                <a:solidFill>
                  <a:srgbClr val="000000"/>
                </a:solidFill>
              </a:rPr>
              <a:t>What is the nature and underlying structure of the hotel guest experience represented in customer reviews?</a:t>
            </a:r>
            <a:endParaRPr>
              <a:solidFill>
                <a:srgbClr val="000000"/>
              </a:solidFill>
            </a:endParaRPr>
          </a:p>
          <a:p>
            <a:pPr marL="457200" lvl="0" indent="-342900" algn="l" rtl="0">
              <a:lnSpc>
                <a:spcPct val="115000"/>
              </a:lnSpc>
              <a:spcBef>
                <a:spcPts val="0"/>
              </a:spcBef>
              <a:spcAft>
                <a:spcPts val="0"/>
              </a:spcAft>
              <a:buClr>
                <a:srgbClr val="000000"/>
              </a:buClr>
              <a:buSzPts val="1800"/>
              <a:buAutoNum type="arabicPeriod"/>
            </a:pPr>
            <a:r>
              <a:rPr lang="en">
                <a:solidFill>
                  <a:srgbClr val="000000"/>
                </a:solidFill>
              </a:rPr>
              <a:t>Can hotel guest experience represented in customer reviews be used to explain guest satisfaction?</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3"/>
          <p:cNvSpPr txBox="1">
            <a:spLocks noGrp="1"/>
          </p:cNvSpPr>
          <p:nvPr>
            <p:ph type="title"/>
          </p:nvPr>
        </p:nvSpPr>
        <p:spPr>
          <a:xfrm>
            <a:off x="311700" y="3794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20" b="1"/>
              <a:t>Methodology - Research Design and Data Collection</a:t>
            </a:r>
            <a:endParaRPr sz="2220" b="1"/>
          </a:p>
        </p:txBody>
      </p:sp>
      <p:sp>
        <p:nvSpPr>
          <p:cNvPr id="240" name="Google Shape;240;p33"/>
          <p:cNvSpPr txBox="1">
            <a:spLocks noGrp="1"/>
          </p:cNvSpPr>
          <p:nvPr>
            <p:ph type="body" idx="1"/>
          </p:nvPr>
        </p:nvSpPr>
        <p:spPr>
          <a:xfrm>
            <a:off x="289350" y="1140513"/>
            <a:ext cx="8173500" cy="1299600"/>
          </a:xfrm>
          <a:prstGeom prst="rect">
            <a:avLst/>
          </a:prstGeom>
        </p:spPr>
        <p:txBody>
          <a:bodyPr spcFirstLastPara="1" wrap="square" lIns="91425" tIns="91425" rIns="91425" bIns="91425" anchor="t" anchorCtr="0">
            <a:normAutofit fontScale="40000"/>
          </a:bodyPr>
          <a:lstStyle/>
          <a:p>
            <a:pPr marL="457200" lvl="0" indent="-316814" algn="just" rtl="0">
              <a:lnSpc>
                <a:spcPct val="120000"/>
              </a:lnSpc>
              <a:spcBef>
                <a:spcPts val="0"/>
              </a:spcBef>
              <a:spcAft>
                <a:spcPts val="0"/>
              </a:spcAft>
              <a:buClr>
                <a:srgbClr val="252525"/>
              </a:buClr>
              <a:buSzPct val="100000"/>
              <a:buChar char="●"/>
            </a:pPr>
            <a:r>
              <a:rPr lang="en" sz="3473">
                <a:solidFill>
                  <a:srgbClr val="252525"/>
                </a:solidFill>
                <a:highlight>
                  <a:srgbClr val="FFFFFF"/>
                </a:highlight>
              </a:rPr>
              <a:t>Expedia.com data was used to conduct large-scale text analytics (16.5 million visitors) (Fig 2.)</a:t>
            </a:r>
            <a:endParaRPr sz="3473">
              <a:solidFill>
                <a:srgbClr val="252525"/>
              </a:solidFill>
              <a:highlight>
                <a:srgbClr val="FFFFFF"/>
              </a:highlight>
            </a:endParaRPr>
          </a:p>
          <a:p>
            <a:pPr marL="457200" lvl="0" indent="-316814" algn="just" rtl="0">
              <a:lnSpc>
                <a:spcPct val="120000"/>
              </a:lnSpc>
              <a:spcBef>
                <a:spcPts val="0"/>
              </a:spcBef>
              <a:spcAft>
                <a:spcPts val="0"/>
              </a:spcAft>
              <a:buClr>
                <a:srgbClr val="252525"/>
              </a:buClr>
              <a:buSzPct val="100000"/>
              <a:buChar char="●"/>
            </a:pPr>
            <a:r>
              <a:rPr lang="en" sz="3473">
                <a:solidFill>
                  <a:srgbClr val="252525"/>
                </a:solidFill>
                <a:highlight>
                  <a:srgbClr val="FFFFFF"/>
                </a:highlight>
              </a:rPr>
              <a:t>Data for the 100 largest US cities was collected using a Web crawler from the 18th-29th of December. </a:t>
            </a:r>
            <a:endParaRPr sz="3473">
              <a:solidFill>
                <a:srgbClr val="252525"/>
              </a:solidFill>
              <a:highlight>
                <a:srgbClr val="FFFFFF"/>
              </a:highlight>
            </a:endParaRPr>
          </a:p>
          <a:p>
            <a:pPr marL="457200" lvl="0" indent="-316814" algn="just" rtl="0">
              <a:lnSpc>
                <a:spcPct val="120000"/>
              </a:lnSpc>
              <a:spcBef>
                <a:spcPts val="0"/>
              </a:spcBef>
              <a:spcAft>
                <a:spcPts val="0"/>
              </a:spcAft>
              <a:buClr>
                <a:srgbClr val="252525"/>
              </a:buClr>
              <a:buSzPct val="100000"/>
              <a:buChar char="●"/>
            </a:pPr>
            <a:r>
              <a:rPr lang="en" sz="3473" b="1">
                <a:solidFill>
                  <a:srgbClr val="434343"/>
                </a:solidFill>
                <a:highlight>
                  <a:srgbClr val="FFFFFF"/>
                </a:highlight>
              </a:rPr>
              <a:t>(Hotels: 10,537 , Reviews: 60,648, Unique Words: 6642) </a:t>
            </a:r>
            <a:r>
              <a:rPr lang="en" sz="3473">
                <a:solidFill>
                  <a:srgbClr val="434343"/>
                </a:solidFill>
                <a:highlight>
                  <a:srgbClr val="FFFFFF"/>
                </a:highlight>
              </a:rPr>
              <a:t>(Fig 1.)</a:t>
            </a:r>
            <a:endParaRPr sz="3473">
              <a:solidFill>
                <a:srgbClr val="434343"/>
              </a:solidFill>
              <a:highlight>
                <a:srgbClr val="FFFFFF"/>
              </a:highlight>
            </a:endParaRPr>
          </a:p>
          <a:p>
            <a:pPr marL="0" lvl="0" indent="0" algn="just" rtl="0">
              <a:spcBef>
                <a:spcPts val="0"/>
              </a:spcBef>
              <a:spcAft>
                <a:spcPts val="1200"/>
              </a:spcAft>
              <a:buNone/>
            </a:pPr>
            <a:endParaRPr sz="1200">
              <a:solidFill>
                <a:srgbClr val="252525"/>
              </a:solidFill>
              <a:highlight>
                <a:srgbClr val="FFFFFF"/>
              </a:highlight>
            </a:endParaRPr>
          </a:p>
        </p:txBody>
      </p:sp>
      <p:sp>
        <p:nvSpPr>
          <p:cNvPr id="241" name="Google Shape;241;p33"/>
          <p:cNvSpPr txBox="1"/>
          <p:nvPr/>
        </p:nvSpPr>
        <p:spPr>
          <a:xfrm>
            <a:off x="289350" y="836475"/>
            <a:ext cx="8782200" cy="400200"/>
          </a:xfrm>
          <a:prstGeom prst="rect">
            <a:avLst/>
          </a:prstGeom>
          <a:noFill/>
          <a:ln>
            <a:noFill/>
          </a:ln>
        </p:spPr>
        <p:txBody>
          <a:bodyPr spcFirstLastPara="1" wrap="square" lIns="91425" tIns="91425" rIns="91425" bIns="91425" anchor="t" anchorCtr="0">
            <a:spAutoFit/>
          </a:bodyPr>
          <a:lstStyle/>
          <a:p>
            <a:pPr marL="57150" lvl="0" indent="0" algn="l" rtl="0">
              <a:lnSpc>
                <a:spcPct val="115000"/>
              </a:lnSpc>
              <a:spcBef>
                <a:spcPts val="0"/>
              </a:spcBef>
              <a:spcAft>
                <a:spcPts val="1200"/>
              </a:spcAft>
              <a:buClr>
                <a:schemeClr val="dk1"/>
              </a:buClr>
              <a:buSzPts val="1100"/>
              <a:buFont typeface="Arial"/>
              <a:buNone/>
            </a:pPr>
            <a:r>
              <a:rPr lang="en" b="1">
                <a:solidFill>
                  <a:schemeClr val="dk2"/>
                </a:solidFill>
              </a:rPr>
              <a:t>Goal: Analyze hotel guest satisfaction based on customer reviews in relation to guest satisfaction</a:t>
            </a:r>
            <a:endParaRPr sz="1200"/>
          </a:p>
        </p:txBody>
      </p:sp>
      <p:pic>
        <p:nvPicPr>
          <p:cNvPr id="242" name="Google Shape;242;p33"/>
          <p:cNvPicPr preferRelativeResize="0"/>
          <p:nvPr/>
        </p:nvPicPr>
        <p:blipFill rotWithShape="1">
          <a:blip r:embed="rId3">
            <a:alphaModFix/>
          </a:blip>
          <a:srcRect l="23964" t="21802" r="23052" b="8651"/>
          <a:stretch/>
        </p:blipFill>
        <p:spPr>
          <a:xfrm>
            <a:off x="5268075" y="2253825"/>
            <a:ext cx="3217172" cy="2639376"/>
          </a:xfrm>
          <a:prstGeom prst="rect">
            <a:avLst/>
          </a:prstGeom>
          <a:noFill/>
          <a:ln>
            <a:noFill/>
          </a:ln>
        </p:spPr>
      </p:pic>
      <p:sp>
        <p:nvSpPr>
          <p:cNvPr id="243" name="Google Shape;243;p33"/>
          <p:cNvSpPr txBox="1"/>
          <p:nvPr/>
        </p:nvSpPr>
        <p:spPr>
          <a:xfrm>
            <a:off x="6042225" y="4835700"/>
            <a:ext cx="2100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Fig 2. Customer reviews on Expedia.com</a:t>
            </a:r>
            <a:endParaRPr sz="800"/>
          </a:p>
        </p:txBody>
      </p:sp>
      <p:pic>
        <p:nvPicPr>
          <p:cNvPr id="244" name="Google Shape;244;p33"/>
          <p:cNvPicPr preferRelativeResize="0"/>
          <p:nvPr/>
        </p:nvPicPr>
        <p:blipFill rotWithShape="1">
          <a:blip r:embed="rId4">
            <a:alphaModFix/>
          </a:blip>
          <a:srcRect l="1990" r="-1990"/>
          <a:stretch/>
        </p:blipFill>
        <p:spPr>
          <a:xfrm>
            <a:off x="1124488" y="2628450"/>
            <a:ext cx="3268125" cy="2079000"/>
          </a:xfrm>
          <a:prstGeom prst="rect">
            <a:avLst/>
          </a:prstGeom>
          <a:noFill/>
          <a:ln>
            <a:noFill/>
          </a:ln>
        </p:spPr>
      </p:pic>
      <p:sp>
        <p:nvSpPr>
          <p:cNvPr id="245" name="Google Shape;245;p33"/>
          <p:cNvSpPr txBox="1"/>
          <p:nvPr/>
        </p:nvSpPr>
        <p:spPr>
          <a:xfrm>
            <a:off x="1617650" y="4707450"/>
            <a:ext cx="2714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Fig 1. Distribution of word bank based on frequency</a:t>
            </a:r>
            <a:endParaRPr sz="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4"/>
          <p:cNvSpPr txBox="1">
            <a:spLocks noGrp="1"/>
          </p:cNvSpPr>
          <p:nvPr>
            <p:ph type="title"/>
          </p:nvPr>
        </p:nvSpPr>
        <p:spPr>
          <a:xfrm>
            <a:off x="8250" y="148900"/>
            <a:ext cx="4559700" cy="986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990"/>
              <a:buFont typeface="Arial"/>
              <a:buNone/>
            </a:pPr>
            <a:r>
              <a:rPr lang="en" sz="2400" b="1"/>
              <a:t>Data Analysis, pre-processing and domain identification</a:t>
            </a:r>
            <a:endParaRPr sz="2400" b="1"/>
          </a:p>
        </p:txBody>
      </p:sp>
      <p:pic>
        <p:nvPicPr>
          <p:cNvPr id="251" name="Google Shape;251;p34"/>
          <p:cNvPicPr preferRelativeResize="0"/>
          <p:nvPr/>
        </p:nvPicPr>
        <p:blipFill>
          <a:blip r:embed="rId3">
            <a:alphaModFix/>
          </a:blip>
          <a:stretch>
            <a:fillRect/>
          </a:stretch>
        </p:blipFill>
        <p:spPr>
          <a:xfrm>
            <a:off x="4702875" y="1135600"/>
            <a:ext cx="4218475" cy="2495436"/>
          </a:xfrm>
          <a:prstGeom prst="rect">
            <a:avLst/>
          </a:prstGeom>
          <a:noFill/>
          <a:ln>
            <a:noFill/>
          </a:ln>
        </p:spPr>
      </p:pic>
      <p:sp>
        <p:nvSpPr>
          <p:cNvPr id="252" name="Google Shape;252;p34"/>
          <p:cNvSpPr txBox="1"/>
          <p:nvPr/>
        </p:nvSpPr>
        <p:spPr>
          <a:xfrm>
            <a:off x="5592913" y="3738775"/>
            <a:ext cx="2438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FFFFFF"/>
                </a:solidFill>
              </a:rPr>
              <a:t>Fig 3. Coding schema for hotel guest experience</a:t>
            </a:r>
            <a:endParaRPr sz="800">
              <a:solidFill>
                <a:srgbClr val="FFFFFF"/>
              </a:solidFill>
            </a:endParaRPr>
          </a:p>
        </p:txBody>
      </p:sp>
      <p:sp>
        <p:nvSpPr>
          <p:cNvPr id="253" name="Google Shape;253;p34"/>
          <p:cNvSpPr txBox="1"/>
          <p:nvPr/>
        </p:nvSpPr>
        <p:spPr>
          <a:xfrm>
            <a:off x="74700" y="1328025"/>
            <a:ext cx="4426800" cy="743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1200"/>
              </a:spcAft>
              <a:buNone/>
            </a:pPr>
            <a:r>
              <a:rPr lang="en" sz="1100" b="1">
                <a:solidFill>
                  <a:schemeClr val="dk2"/>
                </a:solidFill>
              </a:rPr>
              <a:t>A coding schema was developed to ensure the validity and reliability of extracting words related to hotel guest experience (Fig 3).</a:t>
            </a:r>
            <a:endParaRPr sz="1100" b="1"/>
          </a:p>
        </p:txBody>
      </p:sp>
      <p:sp>
        <p:nvSpPr>
          <p:cNvPr id="254" name="Google Shape;254;p34"/>
          <p:cNvSpPr txBox="1">
            <a:spLocks noGrp="1"/>
          </p:cNvSpPr>
          <p:nvPr>
            <p:ph type="subTitle" idx="1"/>
          </p:nvPr>
        </p:nvSpPr>
        <p:spPr>
          <a:xfrm>
            <a:off x="117875" y="2071425"/>
            <a:ext cx="4218600" cy="2972400"/>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434343"/>
                </a:solidFill>
                <a:latin typeface="Arial"/>
                <a:ea typeface="Arial"/>
                <a:cs typeface="Arial"/>
                <a:sym typeface="Arial"/>
              </a:rPr>
              <a:t>Any aspects of user experience were included as a part of the dictionary except:</a:t>
            </a:r>
            <a:endParaRPr sz="1100">
              <a:solidFill>
                <a:srgbClr val="434343"/>
              </a:solidFill>
              <a:latin typeface="Arial"/>
              <a:ea typeface="Arial"/>
              <a:cs typeface="Arial"/>
              <a:sym typeface="Arial"/>
            </a:endParaRPr>
          </a:p>
          <a:p>
            <a:pPr marL="457200" lvl="0" indent="-298450" algn="l" rtl="0">
              <a:spcBef>
                <a:spcPts val="0"/>
              </a:spcBef>
              <a:spcAft>
                <a:spcPts val="0"/>
              </a:spcAft>
              <a:buClr>
                <a:srgbClr val="434343"/>
              </a:buClr>
              <a:buSzPts val="1100"/>
              <a:buFont typeface="Arial"/>
              <a:buChar char="●"/>
            </a:pPr>
            <a:r>
              <a:rPr lang="en" sz="1100">
                <a:solidFill>
                  <a:srgbClr val="434343"/>
                </a:solidFill>
                <a:latin typeface="Arial"/>
                <a:ea typeface="Arial"/>
                <a:cs typeface="Arial"/>
                <a:sym typeface="Arial"/>
              </a:rPr>
              <a:t>Stop words</a:t>
            </a:r>
            <a:endParaRPr sz="1100">
              <a:solidFill>
                <a:srgbClr val="434343"/>
              </a:solidFill>
              <a:latin typeface="Arial"/>
              <a:ea typeface="Arial"/>
              <a:cs typeface="Arial"/>
              <a:sym typeface="Arial"/>
            </a:endParaRPr>
          </a:p>
          <a:p>
            <a:pPr marL="457200" lvl="0" indent="-298450" algn="l" rtl="0">
              <a:spcBef>
                <a:spcPts val="0"/>
              </a:spcBef>
              <a:spcAft>
                <a:spcPts val="0"/>
              </a:spcAft>
              <a:buClr>
                <a:srgbClr val="434343"/>
              </a:buClr>
              <a:buSzPts val="1100"/>
              <a:buFont typeface="Arial"/>
              <a:buChar char="●"/>
            </a:pPr>
            <a:r>
              <a:rPr lang="en" sz="1100">
                <a:solidFill>
                  <a:srgbClr val="434343"/>
                </a:solidFill>
                <a:latin typeface="Arial"/>
                <a:ea typeface="Arial"/>
                <a:cs typeface="Arial"/>
                <a:sym typeface="Arial"/>
              </a:rPr>
              <a:t>Generic nouns (size, people, effort)</a:t>
            </a:r>
            <a:endParaRPr sz="1100">
              <a:solidFill>
                <a:srgbClr val="434343"/>
              </a:solidFill>
              <a:latin typeface="Arial"/>
              <a:ea typeface="Arial"/>
              <a:cs typeface="Arial"/>
              <a:sym typeface="Arial"/>
            </a:endParaRPr>
          </a:p>
          <a:p>
            <a:pPr marL="457200" lvl="0" indent="-298450" algn="l" rtl="0">
              <a:spcBef>
                <a:spcPts val="0"/>
              </a:spcBef>
              <a:spcAft>
                <a:spcPts val="0"/>
              </a:spcAft>
              <a:buClr>
                <a:srgbClr val="434343"/>
              </a:buClr>
              <a:buSzPts val="1100"/>
              <a:buFont typeface="Arial"/>
              <a:buChar char="●"/>
            </a:pPr>
            <a:r>
              <a:rPr lang="en" sz="1100">
                <a:solidFill>
                  <a:srgbClr val="434343"/>
                </a:solidFill>
                <a:latin typeface="Arial"/>
                <a:ea typeface="Arial"/>
                <a:cs typeface="Arial"/>
                <a:sym typeface="Arial"/>
              </a:rPr>
              <a:t>Generic verbs (need, want, like)</a:t>
            </a:r>
            <a:endParaRPr sz="1100">
              <a:solidFill>
                <a:srgbClr val="434343"/>
              </a:solidFill>
              <a:latin typeface="Arial"/>
              <a:ea typeface="Arial"/>
              <a:cs typeface="Arial"/>
              <a:sym typeface="Arial"/>
            </a:endParaRPr>
          </a:p>
          <a:p>
            <a:pPr marL="457200" lvl="0" indent="-298450" algn="l" rtl="0">
              <a:spcBef>
                <a:spcPts val="0"/>
              </a:spcBef>
              <a:spcAft>
                <a:spcPts val="0"/>
              </a:spcAft>
              <a:buClr>
                <a:srgbClr val="434343"/>
              </a:buClr>
              <a:buSzPts val="1100"/>
              <a:buFont typeface="Arial"/>
              <a:buChar char="●"/>
            </a:pPr>
            <a:r>
              <a:rPr lang="en" sz="1100">
                <a:solidFill>
                  <a:srgbClr val="434343"/>
                </a:solidFill>
                <a:latin typeface="Arial"/>
                <a:ea typeface="Arial"/>
                <a:cs typeface="Arial"/>
                <a:sym typeface="Arial"/>
              </a:rPr>
              <a:t>High ambiguity words (break, firm, look)</a:t>
            </a:r>
            <a:endParaRPr sz="1100">
              <a:solidFill>
                <a:srgbClr val="434343"/>
              </a:solidFill>
              <a:latin typeface="Arial"/>
              <a:ea typeface="Arial"/>
              <a:cs typeface="Arial"/>
              <a:sym typeface="Arial"/>
            </a:endParaRPr>
          </a:p>
          <a:p>
            <a:pPr marL="457200" lvl="0" indent="-298450" algn="l" rtl="0">
              <a:spcBef>
                <a:spcPts val="0"/>
              </a:spcBef>
              <a:spcAft>
                <a:spcPts val="0"/>
              </a:spcAft>
              <a:buClr>
                <a:srgbClr val="434343"/>
              </a:buClr>
              <a:buSzPts val="1100"/>
              <a:buFont typeface="Arial"/>
              <a:buChar char="●"/>
            </a:pPr>
            <a:r>
              <a:rPr lang="en" sz="1100">
                <a:solidFill>
                  <a:srgbClr val="434343"/>
                </a:solidFill>
                <a:latin typeface="Arial"/>
                <a:ea typeface="Arial"/>
                <a:cs typeface="Arial"/>
                <a:sym typeface="Arial"/>
              </a:rPr>
              <a:t>Words relating to hotel brands (Hilton)</a:t>
            </a:r>
            <a:endParaRPr sz="1100">
              <a:solidFill>
                <a:srgbClr val="434343"/>
              </a:solidFill>
              <a:latin typeface="Arial"/>
              <a:ea typeface="Arial"/>
              <a:cs typeface="Arial"/>
              <a:sym typeface="Arial"/>
            </a:endParaRPr>
          </a:p>
          <a:p>
            <a:pPr marL="457200" lvl="0" indent="0" algn="l" rtl="0">
              <a:spcBef>
                <a:spcPts val="0"/>
              </a:spcBef>
              <a:spcAft>
                <a:spcPts val="0"/>
              </a:spcAft>
              <a:buNone/>
            </a:pPr>
            <a:endParaRPr sz="1100">
              <a:solidFill>
                <a:srgbClr val="434343"/>
              </a:solidFill>
              <a:latin typeface="Arial"/>
              <a:ea typeface="Arial"/>
              <a:cs typeface="Arial"/>
              <a:sym typeface="Arial"/>
            </a:endParaRPr>
          </a:p>
          <a:p>
            <a:pPr marL="0" lvl="0" indent="0" algn="l" rtl="0">
              <a:spcBef>
                <a:spcPts val="0"/>
              </a:spcBef>
              <a:spcAft>
                <a:spcPts val="0"/>
              </a:spcAft>
              <a:buNone/>
            </a:pPr>
            <a:r>
              <a:rPr lang="en" sz="1100">
                <a:solidFill>
                  <a:srgbClr val="434343"/>
                </a:solidFill>
                <a:latin typeface="Arial"/>
                <a:ea typeface="Arial"/>
                <a:cs typeface="Arial"/>
                <a:sym typeface="Arial"/>
              </a:rPr>
              <a:t>Coding stopped when the words encountered were generic and irrelevant. </a:t>
            </a:r>
            <a:endParaRPr sz="1100">
              <a:solidFill>
                <a:srgbClr val="434343"/>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2500" b="1">
                <a:solidFill>
                  <a:srgbClr val="000000"/>
                </a:solidFill>
              </a:rPr>
              <a:t>Hotel Guest Experience and Satisfaction</a:t>
            </a:r>
            <a:endParaRPr/>
          </a:p>
        </p:txBody>
      </p:sp>
      <p:sp>
        <p:nvSpPr>
          <p:cNvPr id="260" name="Google Shape;260;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just" rtl="0">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To answer the first research question, factor analysis was conducted to identify the underlying structure of customer reviews.</a:t>
            </a:r>
            <a:endParaRPr sz="1400">
              <a:solidFill>
                <a:srgbClr val="000000"/>
              </a:solidFill>
              <a:latin typeface="Arial"/>
              <a:ea typeface="Arial"/>
              <a:cs typeface="Arial"/>
              <a:sym typeface="Arial"/>
            </a:endParaRPr>
          </a:p>
          <a:p>
            <a:pPr marL="457200" lvl="0" indent="0" algn="just" rtl="0">
              <a:spcBef>
                <a:spcPts val="1200"/>
              </a:spcBef>
              <a:spcAft>
                <a:spcPts val="0"/>
              </a:spcAft>
              <a:buNone/>
            </a:pPr>
            <a:endParaRPr sz="1400">
              <a:solidFill>
                <a:srgbClr val="000000"/>
              </a:solidFill>
              <a:latin typeface="Arial"/>
              <a:ea typeface="Arial"/>
              <a:cs typeface="Arial"/>
              <a:sym typeface="Arial"/>
            </a:endParaRPr>
          </a:p>
          <a:p>
            <a:pPr marL="457200" lvl="0" indent="-317500" algn="just" rtl="0">
              <a:spcBef>
                <a:spcPts val="1200"/>
              </a:spcBef>
              <a:spcAft>
                <a:spcPts val="0"/>
              </a:spcAft>
              <a:buClr>
                <a:srgbClr val="000000"/>
              </a:buClr>
              <a:buSzPts val="1400"/>
              <a:buFont typeface="Arial"/>
              <a:buChar char="●"/>
            </a:pPr>
            <a:r>
              <a:rPr lang="en" sz="1400">
                <a:solidFill>
                  <a:srgbClr val="000000"/>
                </a:solidFill>
                <a:latin typeface="Arial"/>
                <a:ea typeface="Arial"/>
                <a:cs typeface="Arial"/>
                <a:sym typeface="Arial"/>
              </a:rPr>
              <a:t>To answer the second research question, linear regression analysis was used to examine the relationship between guest experience and satisfaction using the factor scores as independent variables and average satisfaction rating as the dependent variable.</a:t>
            </a:r>
            <a:endParaRPr sz="1400">
              <a:solidFill>
                <a:srgbClr val="000000"/>
              </a:solidFill>
              <a:latin typeface="Arial"/>
              <a:ea typeface="Arial"/>
              <a:cs typeface="Arial"/>
              <a:sym typeface="Arial"/>
            </a:endParaRPr>
          </a:p>
          <a:p>
            <a:pPr marL="0" lvl="0" indent="0" algn="l" rtl="0">
              <a:spcBef>
                <a:spcPts val="1200"/>
              </a:spcBef>
              <a:spcAft>
                <a:spcPts val="0"/>
              </a:spcAft>
              <a:buNone/>
            </a:pPr>
            <a:endParaRPr sz="1200">
              <a:solidFill>
                <a:srgbClr val="000000"/>
              </a:solidFill>
              <a:latin typeface="Arial"/>
              <a:ea typeface="Arial"/>
              <a:cs typeface="Arial"/>
              <a:sym typeface="Arial"/>
            </a:endParaRPr>
          </a:p>
          <a:p>
            <a:pPr marL="0" lvl="0" indent="0" algn="l" rtl="0">
              <a:spcBef>
                <a:spcPts val="1200"/>
              </a:spcBef>
              <a:spcAft>
                <a:spcPts val="120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6"/>
          <p:cNvSpPr txBox="1">
            <a:spLocks noGrp="1"/>
          </p:cNvSpPr>
          <p:nvPr>
            <p:ph type="title"/>
          </p:nvPr>
        </p:nvSpPr>
        <p:spPr>
          <a:xfrm>
            <a:off x="115925" y="613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a:t>Findings - Table 1 and 2</a:t>
            </a:r>
            <a:endParaRPr sz="2420" b="1"/>
          </a:p>
        </p:txBody>
      </p:sp>
      <p:pic>
        <p:nvPicPr>
          <p:cNvPr id="266" name="Google Shape;266;p36"/>
          <p:cNvPicPr preferRelativeResize="0"/>
          <p:nvPr/>
        </p:nvPicPr>
        <p:blipFill rotWithShape="1">
          <a:blip r:embed="rId3">
            <a:alphaModFix/>
          </a:blip>
          <a:srcRect t="1154" b="1795"/>
          <a:stretch/>
        </p:blipFill>
        <p:spPr>
          <a:xfrm>
            <a:off x="578563" y="634075"/>
            <a:ext cx="3207776" cy="3248050"/>
          </a:xfrm>
          <a:prstGeom prst="rect">
            <a:avLst/>
          </a:prstGeom>
          <a:noFill/>
          <a:ln>
            <a:noFill/>
          </a:ln>
        </p:spPr>
      </p:pic>
      <p:pic>
        <p:nvPicPr>
          <p:cNvPr id="267" name="Google Shape;267;p36"/>
          <p:cNvPicPr preferRelativeResize="0"/>
          <p:nvPr/>
        </p:nvPicPr>
        <p:blipFill rotWithShape="1">
          <a:blip r:embed="rId4">
            <a:alphaModFix/>
          </a:blip>
          <a:srcRect t="2911" b="5538"/>
          <a:stretch/>
        </p:blipFill>
        <p:spPr>
          <a:xfrm>
            <a:off x="4839200" y="634075"/>
            <a:ext cx="3957500" cy="1556475"/>
          </a:xfrm>
          <a:prstGeom prst="rect">
            <a:avLst/>
          </a:prstGeom>
          <a:noFill/>
          <a:ln w="9525" cap="flat" cmpd="sng">
            <a:solidFill>
              <a:srgbClr val="666666"/>
            </a:solidFill>
            <a:prstDash val="solid"/>
            <a:round/>
            <a:headEnd type="none" w="sm" len="sm"/>
            <a:tailEnd type="none" w="sm" len="sm"/>
          </a:ln>
        </p:spPr>
      </p:pic>
      <p:sp>
        <p:nvSpPr>
          <p:cNvPr id="268" name="Google Shape;268;p36"/>
          <p:cNvSpPr txBox="1"/>
          <p:nvPr/>
        </p:nvSpPr>
        <p:spPr>
          <a:xfrm>
            <a:off x="303325" y="3931650"/>
            <a:ext cx="3861300" cy="3231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Proxima Nova"/>
                <a:ea typeface="Proxima Nova"/>
                <a:cs typeface="Proxima Nova"/>
                <a:sym typeface="Proxima Nova"/>
              </a:rPr>
              <a:t>Table 1: Distribution of hotel properties across US used in analysis.</a:t>
            </a:r>
            <a:endParaRPr sz="900">
              <a:latin typeface="Proxima Nova"/>
              <a:ea typeface="Proxima Nova"/>
              <a:cs typeface="Proxima Nova"/>
              <a:sym typeface="Proxima Nova"/>
            </a:endParaRPr>
          </a:p>
        </p:txBody>
      </p:sp>
      <p:sp>
        <p:nvSpPr>
          <p:cNvPr id="269" name="Google Shape;269;p36"/>
          <p:cNvSpPr/>
          <p:nvPr/>
        </p:nvSpPr>
        <p:spPr>
          <a:xfrm>
            <a:off x="303325" y="584550"/>
            <a:ext cx="3861300" cy="33471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6"/>
          <p:cNvSpPr txBox="1"/>
          <p:nvPr/>
        </p:nvSpPr>
        <p:spPr>
          <a:xfrm>
            <a:off x="4832050" y="2198000"/>
            <a:ext cx="3964800" cy="4617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latin typeface="Proxima Nova"/>
                <a:ea typeface="Proxima Nova"/>
                <a:cs typeface="Proxima Nova"/>
                <a:sym typeface="Proxima Nova"/>
              </a:rPr>
              <a:t>Table 2: Distribution of hotel properties across US based upon star rating.</a:t>
            </a:r>
            <a:endParaRPr>
              <a:latin typeface="Proxima Nova"/>
              <a:ea typeface="Proxima Nova"/>
              <a:cs typeface="Proxima Nova"/>
              <a:sym typeface="Proxima Nova"/>
            </a:endParaRPr>
          </a:p>
        </p:txBody>
      </p:sp>
      <p:sp>
        <p:nvSpPr>
          <p:cNvPr id="271" name="Google Shape;271;p36"/>
          <p:cNvSpPr txBox="1"/>
          <p:nvPr/>
        </p:nvSpPr>
        <p:spPr>
          <a:xfrm>
            <a:off x="4668550" y="2730525"/>
            <a:ext cx="4128000" cy="17169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Clean data for 529 hotels with 80 reviews (Table 1).</a:t>
            </a:r>
            <a:endParaRPr sz="1100">
              <a:solidFill>
                <a:srgbClr val="434343"/>
              </a:solidFill>
              <a:latin typeface="Proxima Nova"/>
              <a:ea typeface="Proxima Nova"/>
              <a:cs typeface="Proxima Nova"/>
              <a:sym typeface="Proxima Nova"/>
            </a:endParaRPr>
          </a:p>
          <a:p>
            <a:pPr marL="457200" lvl="0" indent="-298450" algn="just" rtl="0">
              <a:lnSpc>
                <a:spcPct val="115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Hotel properties for the top 10 cities in the clean dataset tend to attract more reviews. The distribution is dependent on the volume of tourism and hospitality.</a:t>
            </a:r>
            <a:endParaRPr sz="1100">
              <a:solidFill>
                <a:srgbClr val="434343"/>
              </a:solidFill>
              <a:latin typeface="Proxima Nova"/>
              <a:ea typeface="Proxima Nova"/>
              <a:cs typeface="Proxima Nova"/>
              <a:sym typeface="Proxima Nova"/>
            </a:endParaRPr>
          </a:p>
          <a:p>
            <a:pPr marL="457200" lvl="0" indent="-298450" algn="just" rtl="0">
              <a:lnSpc>
                <a:spcPct val="115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The clean dataset contained a higher percentage of hotels with star ratings from 3 and above. </a:t>
            </a:r>
            <a:endParaRPr sz="1100">
              <a:solidFill>
                <a:srgbClr val="434343"/>
              </a:solidFill>
              <a:latin typeface="Proxima Nova"/>
              <a:ea typeface="Proxima Nova"/>
              <a:cs typeface="Proxima Nova"/>
              <a:sym typeface="Proxima Nova"/>
            </a:endParaRPr>
          </a:p>
          <a:p>
            <a:pPr marL="457200" lvl="0" indent="-298450" algn="just" rtl="0">
              <a:lnSpc>
                <a:spcPct val="115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Customer reviews tend to gravitate towards mid range hotels.</a:t>
            </a:r>
            <a:endParaRPr sz="1100">
              <a:solidFill>
                <a:srgbClr val="434343"/>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pic>
        <p:nvPicPr>
          <p:cNvPr id="276" name="Google Shape;276;p37"/>
          <p:cNvPicPr preferRelativeResize="0"/>
          <p:nvPr/>
        </p:nvPicPr>
        <p:blipFill rotWithShape="1">
          <a:blip r:embed="rId3">
            <a:alphaModFix/>
          </a:blip>
          <a:srcRect t="1554" b="3089"/>
          <a:stretch/>
        </p:blipFill>
        <p:spPr>
          <a:xfrm>
            <a:off x="226775" y="889000"/>
            <a:ext cx="5415651" cy="2821226"/>
          </a:xfrm>
          <a:prstGeom prst="rect">
            <a:avLst/>
          </a:prstGeom>
          <a:noFill/>
          <a:ln w="9525" cap="flat" cmpd="sng">
            <a:solidFill>
              <a:srgbClr val="666666"/>
            </a:solidFill>
            <a:prstDash val="solid"/>
            <a:round/>
            <a:headEnd type="none" w="sm" len="sm"/>
            <a:tailEnd type="none" w="sm" len="sm"/>
          </a:ln>
        </p:spPr>
      </p:pic>
      <p:sp>
        <p:nvSpPr>
          <p:cNvPr id="277" name="Google Shape;277;p37"/>
          <p:cNvSpPr txBox="1"/>
          <p:nvPr/>
        </p:nvSpPr>
        <p:spPr>
          <a:xfrm>
            <a:off x="226775" y="3710225"/>
            <a:ext cx="5415600" cy="354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Proxima Nova"/>
                <a:ea typeface="Proxima Nova"/>
                <a:cs typeface="Proxima Nova"/>
                <a:sym typeface="Proxima Nova"/>
              </a:rPr>
              <a:t>Table 3: Top 80 primary words in hotel customer reviews</a:t>
            </a:r>
            <a:endParaRPr sz="1100" b="1">
              <a:latin typeface="Proxima Nova"/>
              <a:ea typeface="Proxima Nova"/>
              <a:cs typeface="Proxima Nova"/>
              <a:sym typeface="Proxima Nova"/>
            </a:endParaRPr>
          </a:p>
        </p:txBody>
      </p:sp>
      <p:sp>
        <p:nvSpPr>
          <p:cNvPr id="278" name="Google Shape;278;p37"/>
          <p:cNvSpPr txBox="1">
            <a:spLocks noGrp="1"/>
          </p:cNvSpPr>
          <p:nvPr>
            <p:ph type="title"/>
          </p:nvPr>
        </p:nvSpPr>
        <p:spPr>
          <a:xfrm>
            <a:off x="115925" y="613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20" b="1"/>
              <a:t>Findings - Table 3</a:t>
            </a:r>
            <a:endParaRPr sz="2420" b="1"/>
          </a:p>
        </p:txBody>
      </p:sp>
      <p:sp>
        <p:nvSpPr>
          <p:cNvPr id="279" name="Google Shape;279;p37"/>
          <p:cNvSpPr txBox="1"/>
          <p:nvPr/>
        </p:nvSpPr>
        <p:spPr>
          <a:xfrm>
            <a:off x="5515475" y="852700"/>
            <a:ext cx="3316800" cy="2253300"/>
          </a:xfrm>
          <a:prstGeom prst="rect">
            <a:avLst/>
          </a:prstGeom>
          <a:noFill/>
          <a:ln>
            <a:noFill/>
          </a:ln>
        </p:spPr>
        <p:txBody>
          <a:bodyPr spcFirstLastPara="1" wrap="square" lIns="91425" tIns="91425" rIns="91425" bIns="91425" anchor="t" anchorCtr="0">
            <a:spAutoFit/>
          </a:bodyPr>
          <a:lstStyle/>
          <a:p>
            <a:pPr marL="457200" lvl="0" indent="-304800" algn="just" rtl="0">
              <a:lnSpc>
                <a:spcPct val="115000"/>
              </a:lnSpc>
              <a:spcBef>
                <a:spcPts val="0"/>
              </a:spcBef>
              <a:spcAft>
                <a:spcPts val="0"/>
              </a:spcAft>
              <a:buClr>
                <a:srgbClr val="434343"/>
              </a:buClr>
              <a:buSzPts val="1200"/>
              <a:buFont typeface="Proxima Nova"/>
              <a:buChar char="●"/>
            </a:pPr>
            <a:r>
              <a:rPr lang="en" sz="1200">
                <a:solidFill>
                  <a:srgbClr val="434343"/>
                </a:solidFill>
                <a:latin typeface="Proxima Nova"/>
                <a:ea typeface="Proxima Nova"/>
                <a:cs typeface="Proxima Nova"/>
                <a:sym typeface="Proxima Nova"/>
              </a:rPr>
              <a:t>Table 3 explains satisfactory ratings along with total and average frequency per hotel. </a:t>
            </a:r>
            <a:endParaRPr sz="1200">
              <a:solidFill>
                <a:srgbClr val="434343"/>
              </a:solidFill>
              <a:latin typeface="Proxima Nova"/>
              <a:ea typeface="Proxima Nova"/>
              <a:cs typeface="Proxima Nova"/>
              <a:sym typeface="Proxima Nova"/>
            </a:endParaRPr>
          </a:p>
          <a:p>
            <a:pPr marL="457200" lvl="0" indent="-304800" algn="just" rtl="0">
              <a:lnSpc>
                <a:spcPct val="115000"/>
              </a:lnSpc>
              <a:spcBef>
                <a:spcPts val="0"/>
              </a:spcBef>
              <a:spcAft>
                <a:spcPts val="0"/>
              </a:spcAft>
              <a:buClr>
                <a:srgbClr val="434343"/>
              </a:buClr>
              <a:buSzPts val="1200"/>
              <a:buFont typeface="Proxima Nova"/>
              <a:buChar char="●"/>
            </a:pPr>
            <a:r>
              <a:rPr lang="en" sz="1200">
                <a:solidFill>
                  <a:srgbClr val="434343"/>
                </a:solidFill>
                <a:latin typeface="Proxima Nova"/>
                <a:ea typeface="Proxima Nova"/>
                <a:cs typeface="Proxima Nova"/>
                <a:sym typeface="Proxima Nova"/>
              </a:rPr>
              <a:t>The frequency distribution is highly skewed.</a:t>
            </a:r>
            <a:endParaRPr sz="1200">
              <a:solidFill>
                <a:srgbClr val="434343"/>
              </a:solidFill>
              <a:latin typeface="Proxima Nova"/>
              <a:ea typeface="Proxima Nova"/>
              <a:cs typeface="Proxima Nova"/>
              <a:sym typeface="Proxima Nova"/>
            </a:endParaRPr>
          </a:p>
          <a:p>
            <a:pPr marL="457200" lvl="0" indent="-304800" algn="just" rtl="0">
              <a:lnSpc>
                <a:spcPct val="115000"/>
              </a:lnSpc>
              <a:spcBef>
                <a:spcPts val="0"/>
              </a:spcBef>
              <a:spcAft>
                <a:spcPts val="0"/>
              </a:spcAft>
              <a:buClr>
                <a:srgbClr val="434343"/>
              </a:buClr>
              <a:buSzPts val="1200"/>
              <a:buFont typeface="Proxima Nova"/>
              <a:buChar char="●"/>
            </a:pPr>
            <a:r>
              <a:rPr lang="en" sz="1200">
                <a:solidFill>
                  <a:srgbClr val="434343"/>
                </a:solidFill>
                <a:latin typeface="Proxima Nova"/>
                <a:ea typeface="Proxima Nova"/>
                <a:cs typeface="Proxima Nova"/>
                <a:sym typeface="Proxima Nova"/>
              </a:rPr>
              <a:t>These 80 words reflects a diverse array of amenities, attributes and service at the aggregate level.</a:t>
            </a:r>
            <a:endParaRPr sz="1200">
              <a:solidFill>
                <a:srgbClr val="434343"/>
              </a:solidFill>
              <a:latin typeface="Proxima Nova"/>
              <a:ea typeface="Proxima Nova"/>
              <a:cs typeface="Proxima Nova"/>
              <a:sym typeface="Proxima Nova"/>
            </a:endParaRPr>
          </a:p>
          <a:p>
            <a:pPr marL="0" lvl="0" indent="0" algn="l" rtl="0">
              <a:spcBef>
                <a:spcPts val="120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8"/>
          <p:cNvPicPr preferRelativeResize="0"/>
          <p:nvPr/>
        </p:nvPicPr>
        <p:blipFill>
          <a:blip r:embed="rId3">
            <a:alphaModFix/>
          </a:blip>
          <a:stretch>
            <a:fillRect/>
          </a:stretch>
        </p:blipFill>
        <p:spPr>
          <a:xfrm>
            <a:off x="127000" y="572700"/>
            <a:ext cx="4030199" cy="3985751"/>
          </a:xfrm>
          <a:prstGeom prst="rect">
            <a:avLst/>
          </a:prstGeom>
          <a:noFill/>
          <a:ln w="9525" cap="flat" cmpd="sng">
            <a:solidFill>
              <a:srgbClr val="666666"/>
            </a:solidFill>
            <a:prstDash val="solid"/>
            <a:round/>
            <a:headEnd type="none" w="sm" len="sm"/>
            <a:tailEnd type="none" w="sm" len="sm"/>
          </a:ln>
        </p:spPr>
      </p:pic>
      <p:pic>
        <p:nvPicPr>
          <p:cNvPr id="285" name="Google Shape;285;p38"/>
          <p:cNvPicPr preferRelativeResize="0"/>
          <p:nvPr/>
        </p:nvPicPr>
        <p:blipFill>
          <a:blip r:embed="rId4">
            <a:alphaModFix/>
          </a:blip>
          <a:stretch>
            <a:fillRect/>
          </a:stretch>
        </p:blipFill>
        <p:spPr>
          <a:xfrm>
            <a:off x="4298275" y="572700"/>
            <a:ext cx="4671799" cy="1115775"/>
          </a:xfrm>
          <a:prstGeom prst="rect">
            <a:avLst/>
          </a:prstGeom>
          <a:noFill/>
          <a:ln w="9525" cap="flat" cmpd="sng">
            <a:solidFill>
              <a:srgbClr val="666666"/>
            </a:solidFill>
            <a:prstDash val="solid"/>
            <a:round/>
            <a:headEnd type="none" w="sm" len="sm"/>
            <a:tailEnd type="none" w="sm" len="sm"/>
          </a:ln>
        </p:spPr>
      </p:pic>
      <p:sp>
        <p:nvSpPr>
          <p:cNvPr id="286" name="Google Shape;286;p38"/>
          <p:cNvSpPr txBox="1"/>
          <p:nvPr/>
        </p:nvSpPr>
        <p:spPr>
          <a:xfrm>
            <a:off x="4298225" y="1688475"/>
            <a:ext cx="4671900" cy="354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Proxima Nova"/>
                <a:ea typeface="Proxima Nova"/>
                <a:cs typeface="Proxima Nova"/>
                <a:sym typeface="Proxima Nova"/>
              </a:rPr>
              <a:t> Table 5: Results of Linear Regression Analysis</a:t>
            </a:r>
            <a:endParaRPr sz="1100" b="1">
              <a:latin typeface="Proxima Nova"/>
              <a:ea typeface="Proxima Nova"/>
              <a:cs typeface="Proxima Nova"/>
              <a:sym typeface="Proxima Nova"/>
            </a:endParaRPr>
          </a:p>
        </p:txBody>
      </p:sp>
      <p:sp>
        <p:nvSpPr>
          <p:cNvPr id="287" name="Google Shape;287;p38"/>
          <p:cNvSpPr txBox="1"/>
          <p:nvPr/>
        </p:nvSpPr>
        <p:spPr>
          <a:xfrm>
            <a:off x="127000" y="4558450"/>
            <a:ext cx="4030200" cy="354000"/>
          </a:xfrm>
          <a:prstGeom prst="rect">
            <a:avLst/>
          </a:prstGeom>
          <a:noFill/>
          <a:ln w="9525" cap="flat" cmpd="sng">
            <a:solidFill>
              <a:srgbClr val="666666"/>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Proxima Nova"/>
                <a:ea typeface="Proxima Nova"/>
                <a:cs typeface="Proxima Nova"/>
                <a:sym typeface="Proxima Nova"/>
              </a:rPr>
              <a:t>Table 4: Factor loadings of words &gt; 30</a:t>
            </a:r>
            <a:endParaRPr sz="1100" b="1">
              <a:latin typeface="Proxima Nova"/>
              <a:ea typeface="Proxima Nova"/>
              <a:cs typeface="Proxima Nova"/>
              <a:sym typeface="Proxima Nova"/>
            </a:endParaRPr>
          </a:p>
        </p:txBody>
      </p:sp>
      <p:sp>
        <p:nvSpPr>
          <p:cNvPr id="288" name="Google Shape;288;p38"/>
          <p:cNvSpPr txBox="1">
            <a:spLocks noGrp="1"/>
          </p:cNvSpPr>
          <p:nvPr>
            <p:ph type="title"/>
          </p:nvPr>
        </p:nvSpPr>
        <p:spPr>
          <a:xfrm>
            <a:off x="52425" y="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220" b="1"/>
              <a:t>Findings - Table 4 and 5</a:t>
            </a:r>
            <a:endParaRPr sz="2220" b="1"/>
          </a:p>
        </p:txBody>
      </p:sp>
      <p:sp>
        <p:nvSpPr>
          <p:cNvPr id="289" name="Google Shape;289;p38"/>
          <p:cNvSpPr txBox="1"/>
          <p:nvPr/>
        </p:nvSpPr>
        <p:spPr>
          <a:xfrm>
            <a:off x="4278425" y="2086425"/>
            <a:ext cx="4711500" cy="2415000"/>
          </a:xfrm>
          <a:prstGeom prst="rect">
            <a:avLst/>
          </a:prstGeom>
          <a:noFill/>
          <a:ln>
            <a:noFill/>
          </a:ln>
        </p:spPr>
        <p:txBody>
          <a:bodyPr spcFirstLastPara="1" wrap="square" lIns="91425" tIns="91425" rIns="91425" bIns="91425" anchor="t" anchorCtr="0">
            <a:spAutoFit/>
          </a:bodyPr>
          <a:lstStyle/>
          <a:p>
            <a:pPr marL="457200" lvl="0" indent="-298450" algn="just" rtl="0">
              <a:lnSpc>
                <a:spcPct val="115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Six meaningful factors consisting 34 from 80 words were extracted from factor analysis (Table 4).</a:t>
            </a:r>
            <a:endParaRPr sz="1100">
              <a:solidFill>
                <a:srgbClr val="434343"/>
              </a:solidFill>
              <a:latin typeface="Proxima Nova"/>
              <a:ea typeface="Proxima Nova"/>
              <a:cs typeface="Proxima Nova"/>
              <a:sym typeface="Proxima Nova"/>
            </a:endParaRPr>
          </a:p>
          <a:p>
            <a:pPr marL="457200" lvl="0" indent="-298450" algn="just" rtl="0">
              <a:lnSpc>
                <a:spcPct val="115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Two groups of words have opposite signs in their loadings, indicating that their meanings are different in context.</a:t>
            </a:r>
            <a:endParaRPr sz="1100">
              <a:solidFill>
                <a:srgbClr val="434343"/>
              </a:solidFill>
              <a:latin typeface="Proxima Nova"/>
              <a:ea typeface="Proxima Nova"/>
              <a:cs typeface="Proxima Nova"/>
              <a:sym typeface="Proxima Nova"/>
            </a:endParaRPr>
          </a:p>
          <a:p>
            <a:pPr marL="457200" lvl="0" indent="-298450" algn="just" rtl="0">
              <a:lnSpc>
                <a:spcPct val="115000"/>
              </a:lnSpc>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It is unlikely that a customer will use words from the second group if he/she uses a word from the first group.</a:t>
            </a:r>
            <a:endParaRPr sz="1100">
              <a:solidFill>
                <a:srgbClr val="434343"/>
              </a:solidFill>
              <a:latin typeface="Proxima Nova"/>
              <a:ea typeface="Proxima Nova"/>
              <a:cs typeface="Proxima Nova"/>
              <a:sym typeface="Proxima Nova"/>
            </a:endParaRPr>
          </a:p>
          <a:p>
            <a:pPr marL="457200" lvl="0" indent="-298450" algn="just" rtl="0">
              <a:spcBef>
                <a:spcPts val="0"/>
              </a:spcBef>
              <a:spcAft>
                <a:spcPts val="0"/>
              </a:spcAft>
              <a:buClr>
                <a:srgbClr val="434343"/>
              </a:buClr>
              <a:buSzPts val="1100"/>
              <a:buFont typeface="Proxima Nova"/>
              <a:buChar char="●"/>
            </a:pPr>
            <a:r>
              <a:rPr lang="en" sz="1100">
                <a:solidFill>
                  <a:srgbClr val="434343"/>
                </a:solidFill>
                <a:latin typeface="Proxima Nova"/>
                <a:ea typeface="Proxima Nova"/>
                <a:cs typeface="Proxima Nova"/>
                <a:sym typeface="Proxima Nova"/>
              </a:rPr>
              <a:t>The average satisfaction rating is the dependent variable, with six hotel guest experience factors as independent variables, as per the ANOVA results (Table 5).</a:t>
            </a:r>
            <a:endParaRPr sz="1100">
              <a:solidFill>
                <a:srgbClr val="434343"/>
              </a:solidFill>
              <a:latin typeface="Proxima Nova"/>
              <a:ea typeface="Proxima Nova"/>
              <a:cs typeface="Proxima Nova"/>
              <a:sym typeface="Proxima Nova"/>
            </a:endParaRPr>
          </a:p>
          <a:p>
            <a:pPr marL="457200" lvl="0" indent="-304800" algn="just" rtl="0">
              <a:spcBef>
                <a:spcPts val="0"/>
              </a:spcBef>
              <a:spcAft>
                <a:spcPts val="0"/>
              </a:spcAft>
              <a:buClr>
                <a:srgbClr val="434343"/>
              </a:buClr>
              <a:buSzPts val="1200"/>
              <a:buFont typeface="Proxima Nova"/>
              <a:buChar char="●"/>
            </a:pPr>
            <a:r>
              <a:rPr lang="en" sz="1200">
                <a:solidFill>
                  <a:srgbClr val="434343"/>
                </a:solidFill>
                <a:latin typeface="Proxima Nova"/>
                <a:ea typeface="Proxima Nova"/>
                <a:cs typeface="Proxima Nova"/>
                <a:sym typeface="Proxima Nova"/>
              </a:rPr>
              <a:t>Hybrid and Deals are considered to be the most important associated with customer satisfaction with coefficients -0.567 and 0.506.</a:t>
            </a:r>
            <a:endParaRPr sz="1200">
              <a:solidFill>
                <a:srgbClr val="434343"/>
              </a:solidFill>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Conclusion</a:t>
            </a:r>
            <a:endParaRPr b="1"/>
          </a:p>
        </p:txBody>
      </p:sp>
      <p:sp>
        <p:nvSpPr>
          <p:cNvPr id="295" name="Google Shape;29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6550" algn="just" rtl="0">
              <a:spcBef>
                <a:spcPts val="0"/>
              </a:spcBef>
              <a:spcAft>
                <a:spcPts val="0"/>
              </a:spcAft>
              <a:buSzPts val="1700"/>
              <a:buChar char="●"/>
            </a:pPr>
            <a:r>
              <a:rPr lang="en" sz="1700"/>
              <a:t>Text analytics was applied to classify large quantities of customer reviews, assess data quality and identify inherent relationships between two domains of variables in hotel management.</a:t>
            </a:r>
            <a:endParaRPr sz="1700"/>
          </a:p>
          <a:p>
            <a:pPr marL="457200" lvl="0" indent="-336550" algn="just" rtl="0">
              <a:spcBef>
                <a:spcPts val="0"/>
              </a:spcBef>
              <a:spcAft>
                <a:spcPts val="0"/>
              </a:spcAft>
              <a:buSzPts val="1700"/>
              <a:buChar char="●"/>
            </a:pPr>
            <a:r>
              <a:rPr lang="en" sz="1700"/>
              <a:t>The importance of hygiene factors in hotel services cannot be overlooked.</a:t>
            </a:r>
            <a:endParaRPr sz="1700"/>
          </a:p>
          <a:p>
            <a:pPr marL="457200" lvl="0" indent="-336550" algn="just" rtl="0">
              <a:spcBef>
                <a:spcPts val="0"/>
              </a:spcBef>
              <a:spcAft>
                <a:spcPts val="0"/>
              </a:spcAft>
              <a:buSzPts val="1700"/>
              <a:buChar char="●"/>
            </a:pPr>
            <a:r>
              <a:rPr lang="en" sz="1700"/>
              <a:t>If the hotel has a low satisfaction rating on Expedia.com, it is likely that it is poorly maintained and does not support customer experience co-creation.</a:t>
            </a:r>
            <a:endParaRPr sz="1700"/>
          </a:p>
          <a:p>
            <a:pPr marL="457200" lvl="0" indent="-336550" algn="just" rtl="0">
              <a:spcBef>
                <a:spcPts val="0"/>
              </a:spcBef>
              <a:spcAft>
                <a:spcPts val="0"/>
              </a:spcAft>
              <a:buSzPts val="1700"/>
              <a:buChar char="●"/>
            </a:pPr>
            <a:r>
              <a:rPr lang="en" sz="1700"/>
              <a:t>Apart from spacious rooms or attractions, guests staying with family members are usually uninterested in the hotel's service.</a:t>
            </a:r>
            <a:endParaRPr sz="1700"/>
          </a:p>
          <a:p>
            <a:pPr marL="457200" lvl="0" indent="-336550" algn="just" rtl="0">
              <a:spcBef>
                <a:spcPts val="0"/>
              </a:spcBef>
              <a:spcAft>
                <a:spcPts val="0"/>
              </a:spcAft>
              <a:buSzPts val="1700"/>
              <a:buChar char="●"/>
            </a:pPr>
            <a:r>
              <a:rPr lang="en" sz="1700"/>
              <a:t>Hybrid approaches exist for Shallow and Deep NLP processing.</a:t>
            </a:r>
            <a:endParaRPr sz="1700"/>
          </a:p>
        </p:txBody>
      </p:sp>
      <p:sp>
        <p:nvSpPr>
          <p:cNvPr id="296" name="Google Shape;296;p39"/>
          <p:cNvSpPr txBox="1"/>
          <p:nvPr/>
        </p:nvSpPr>
        <p:spPr>
          <a:xfrm>
            <a:off x="474150" y="4440500"/>
            <a:ext cx="6932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Proxima Nova"/>
                <a:ea typeface="Proxima Nova"/>
                <a:cs typeface="Proxima Nova"/>
                <a:sym typeface="Proxima Nova"/>
              </a:rPr>
              <a:t>Link to hybrid NLP paper: </a:t>
            </a:r>
            <a:r>
              <a:rPr lang="en" sz="800" u="sng">
                <a:solidFill>
                  <a:schemeClr val="hlink"/>
                </a:solidFill>
                <a:latin typeface="Proxima Nova"/>
                <a:ea typeface="Proxima Nova"/>
                <a:cs typeface="Proxima Nova"/>
                <a:sym typeface="Proxima Nova"/>
                <a:hlinkClick r:id="rId3"/>
              </a:rPr>
              <a:t>https://www.researchgate.net/publication/2490166_An_Integrated_Architecture_for_Shallow_and_Deep_Processing</a:t>
            </a:r>
            <a:endParaRPr sz="800">
              <a:latin typeface="Proxima Nova"/>
              <a:ea typeface="Proxima Nova"/>
              <a:cs typeface="Proxima Nova"/>
              <a:sym typeface="Proxima Nova"/>
            </a:endParaRPr>
          </a:p>
          <a:p>
            <a:pPr marL="0" lvl="0" indent="0" algn="l" rtl="0">
              <a:spcBef>
                <a:spcPts val="0"/>
              </a:spcBef>
              <a:spcAft>
                <a:spcPts val="0"/>
              </a:spcAft>
              <a:buNone/>
            </a:pPr>
            <a:endParaRPr sz="800">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References</a:t>
            </a:r>
            <a:endParaRPr b="1"/>
          </a:p>
        </p:txBody>
      </p:sp>
      <p:sp>
        <p:nvSpPr>
          <p:cNvPr id="302" name="Google Shape;302;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88950" lvl="0" algn="just" rtl="0">
              <a:spcBef>
                <a:spcPts val="0"/>
              </a:spcBef>
              <a:spcAft>
                <a:spcPts val="0"/>
              </a:spcAft>
              <a:buClr>
                <a:srgbClr val="222222"/>
              </a:buClr>
              <a:buSzPts val="1300"/>
              <a:buFont typeface="+mj-lt"/>
              <a:buAutoNum type="arabicPeriod"/>
            </a:pPr>
            <a:r>
              <a:rPr lang="en" sz="1300" dirty="0">
                <a:solidFill>
                  <a:srgbClr val="222222"/>
                </a:solidFill>
                <a:highlight>
                  <a:srgbClr val="FFFFFF"/>
                </a:highlight>
                <a:latin typeface="Arial"/>
                <a:ea typeface="Arial"/>
                <a:cs typeface="Arial"/>
                <a:sym typeface="Arial"/>
              </a:rPr>
              <a:t>High, R. (2012). The era of cognitive systems: An inside look at IBM Watson and how it works. </a:t>
            </a:r>
            <a:r>
              <a:rPr lang="en" sz="1300" i="1" dirty="0">
                <a:solidFill>
                  <a:srgbClr val="222222"/>
                </a:solidFill>
                <a:latin typeface="Arial"/>
                <a:ea typeface="Arial"/>
                <a:cs typeface="Arial"/>
                <a:sym typeface="Arial"/>
              </a:rPr>
              <a:t>IBM Corporation, Redbooks</a:t>
            </a:r>
            <a:r>
              <a:rPr lang="en" sz="1300" dirty="0">
                <a:solidFill>
                  <a:srgbClr val="222222"/>
                </a:solidFill>
                <a:highlight>
                  <a:srgbClr val="FFFFFF"/>
                </a:highlight>
                <a:latin typeface="Arial"/>
                <a:ea typeface="Arial"/>
                <a:cs typeface="Arial"/>
                <a:sym typeface="Arial"/>
              </a:rPr>
              <a:t>, 1-16.</a:t>
            </a:r>
          </a:p>
          <a:p>
            <a:pPr marL="488950" lvl="0" algn="just" rtl="0">
              <a:spcBef>
                <a:spcPts val="0"/>
              </a:spcBef>
              <a:spcAft>
                <a:spcPts val="0"/>
              </a:spcAft>
              <a:buClr>
                <a:srgbClr val="222222"/>
              </a:buClr>
              <a:buSzPts val="1300"/>
              <a:buFont typeface="+mj-lt"/>
              <a:buAutoNum type="arabicPeriod"/>
            </a:pPr>
            <a:r>
              <a:rPr lang="en" sz="1300" dirty="0">
                <a:solidFill>
                  <a:srgbClr val="222222"/>
                </a:solidFill>
                <a:highlight>
                  <a:srgbClr val="FFFFFF"/>
                </a:highlight>
                <a:latin typeface="Arial"/>
                <a:ea typeface="Arial"/>
                <a:cs typeface="Arial"/>
                <a:sym typeface="Arial"/>
              </a:rPr>
              <a:t>Xiang, Z., Schwartz, Z., Gerdes Jr, J. H., &amp; </a:t>
            </a:r>
            <a:r>
              <a:rPr lang="en" sz="1300" dirty="0" err="1">
                <a:solidFill>
                  <a:srgbClr val="222222"/>
                </a:solidFill>
                <a:highlight>
                  <a:srgbClr val="FFFFFF"/>
                </a:highlight>
                <a:latin typeface="Arial"/>
                <a:ea typeface="Arial"/>
                <a:cs typeface="Arial"/>
                <a:sym typeface="Arial"/>
              </a:rPr>
              <a:t>Uysal</a:t>
            </a:r>
            <a:r>
              <a:rPr lang="en" sz="1300" dirty="0">
                <a:solidFill>
                  <a:srgbClr val="222222"/>
                </a:solidFill>
                <a:highlight>
                  <a:srgbClr val="FFFFFF"/>
                </a:highlight>
                <a:latin typeface="Arial"/>
                <a:ea typeface="Arial"/>
                <a:cs typeface="Arial"/>
                <a:sym typeface="Arial"/>
              </a:rPr>
              <a:t>, M. (2015). What can big data and text analytics tell us about hotel guest experience and satisfaction?. </a:t>
            </a:r>
            <a:r>
              <a:rPr lang="en" sz="1300" i="1" dirty="0">
                <a:solidFill>
                  <a:srgbClr val="222222"/>
                </a:solidFill>
                <a:latin typeface="Arial"/>
                <a:ea typeface="Arial"/>
                <a:cs typeface="Arial"/>
                <a:sym typeface="Arial"/>
              </a:rPr>
              <a:t>International Journal of Hospitality Management</a:t>
            </a:r>
            <a:r>
              <a:rPr lang="en" sz="1300" dirty="0">
                <a:solidFill>
                  <a:srgbClr val="222222"/>
                </a:solidFill>
                <a:highlight>
                  <a:srgbClr val="FFFFFF"/>
                </a:highlight>
                <a:latin typeface="Arial"/>
                <a:ea typeface="Arial"/>
                <a:cs typeface="Arial"/>
                <a:sym typeface="Arial"/>
              </a:rPr>
              <a:t>, </a:t>
            </a:r>
            <a:r>
              <a:rPr lang="en" sz="1300" i="1" dirty="0">
                <a:solidFill>
                  <a:srgbClr val="222222"/>
                </a:solidFill>
                <a:latin typeface="Arial"/>
                <a:ea typeface="Arial"/>
                <a:cs typeface="Arial"/>
                <a:sym typeface="Arial"/>
              </a:rPr>
              <a:t>44</a:t>
            </a:r>
            <a:r>
              <a:rPr lang="en" sz="1300" dirty="0">
                <a:solidFill>
                  <a:srgbClr val="222222"/>
                </a:solidFill>
                <a:highlight>
                  <a:srgbClr val="FFFFFF"/>
                </a:highlight>
                <a:latin typeface="Arial"/>
                <a:ea typeface="Arial"/>
                <a:cs typeface="Arial"/>
                <a:sym typeface="Arial"/>
              </a:rPr>
              <a:t>, 120-130.</a:t>
            </a:r>
            <a:endParaRPr sz="1300" dirty="0">
              <a:solidFill>
                <a:srgbClr val="222222"/>
              </a:solidFill>
              <a:highlight>
                <a:srgbClr val="FFFFFF"/>
              </a:highlight>
              <a:latin typeface="Arial"/>
              <a:ea typeface="Arial"/>
              <a:cs typeface="Arial"/>
              <a:sym typeface="Arial"/>
            </a:endParaRPr>
          </a:p>
          <a:p>
            <a:pPr marL="0" lvl="0" indent="0" algn="just" rtl="0">
              <a:spcBef>
                <a:spcPts val="1200"/>
              </a:spcBef>
              <a:spcAft>
                <a:spcPts val="1200"/>
              </a:spcAft>
              <a:buNone/>
            </a:pPr>
            <a:endParaRPr sz="1100" dirty="0">
              <a:solidFill>
                <a:srgbClr val="222222"/>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Natural Language Processing</a:t>
            </a:r>
            <a:endParaRPr b="1"/>
          </a:p>
        </p:txBody>
      </p:sp>
      <p:sp>
        <p:nvSpPr>
          <p:cNvPr id="73" name="Google Shape;73;p15"/>
          <p:cNvSpPr txBox="1">
            <a:spLocks noGrp="1"/>
          </p:cNvSpPr>
          <p:nvPr>
            <p:ph type="body" idx="1"/>
          </p:nvPr>
        </p:nvSpPr>
        <p:spPr>
          <a:xfrm>
            <a:off x="311700" y="863550"/>
            <a:ext cx="8520600" cy="3416400"/>
          </a:xfrm>
          <a:prstGeom prst="rect">
            <a:avLst/>
          </a:prstGeom>
        </p:spPr>
        <p:txBody>
          <a:bodyPr spcFirstLastPara="1" wrap="square" lIns="91425" tIns="91425" rIns="91425" bIns="91425" anchor="t" anchorCtr="0">
            <a:normAutofit fontScale="32500"/>
          </a:bodyPr>
          <a:lstStyle/>
          <a:p>
            <a:pPr marL="0" lvl="0" indent="0" algn="l" rtl="0">
              <a:spcBef>
                <a:spcPts val="0"/>
              </a:spcBef>
              <a:spcAft>
                <a:spcPts val="0"/>
              </a:spcAft>
              <a:buNone/>
            </a:pPr>
            <a:r>
              <a:rPr lang="en" sz="5500"/>
              <a:t>	</a:t>
            </a:r>
            <a:endParaRPr sz="5500"/>
          </a:p>
          <a:p>
            <a:pPr marL="457200" lvl="0" indent="-342106" algn="l" rtl="0">
              <a:spcBef>
                <a:spcPts val="1200"/>
              </a:spcBef>
              <a:spcAft>
                <a:spcPts val="0"/>
              </a:spcAft>
              <a:buSzPct val="100000"/>
              <a:buChar char="●"/>
            </a:pPr>
            <a:r>
              <a:rPr lang="en" sz="5500"/>
              <a:t>Branch of AI that helps computers understand human language</a:t>
            </a:r>
            <a:endParaRPr sz="5500"/>
          </a:p>
          <a:p>
            <a:pPr marL="457200" lvl="0" indent="-342106" algn="l" rtl="0">
              <a:spcBef>
                <a:spcPts val="0"/>
              </a:spcBef>
              <a:spcAft>
                <a:spcPts val="0"/>
              </a:spcAft>
              <a:buSzPct val="100000"/>
              <a:buChar char="●"/>
            </a:pPr>
            <a:r>
              <a:rPr lang="en" sz="5500"/>
              <a:t>Use cases:</a:t>
            </a:r>
            <a:endParaRPr sz="5500"/>
          </a:p>
          <a:p>
            <a:pPr marL="0" lvl="0" indent="0" algn="l" rtl="0">
              <a:spcBef>
                <a:spcPts val="1200"/>
              </a:spcBef>
              <a:spcAft>
                <a:spcPts val="0"/>
              </a:spcAft>
              <a:buNone/>
            </a:pPr>
            <a:r>
              <a:rPr lang="en" sz="5500"/>
              <a:t>	Personal assistant applications like Siri, Google and Alexa</a:t>
            </a:r>
            <a:endParaRPr sz="5500"/>
          </a:p>
          <a:p>
            <a:pPr marL="0" lvl="0" indent="0" algn="l" rtl="0">
              <a:spcBef>
                <a:spcPts val="1200"/>
              </a:spcBef>
              <a:spcAft>
                <a:spcPts val="0"/>
              </a:spcAft>
              <a:buNone/>
            </a:pPr>
            <a:r>
              <a:rPr lang="en" sz="5500"/>
              <a:t>	Language Translation Applications (Google Translate)</a:t>
            </a:r>
            <a:endParaRPr sz="5500"/>
          </a:p>
          <a:p>
            <a:pPr marL="0" lvl="0" indent="0" algn="l" rtl="0">
              <a:spcBef>
                <a:spcPts val="1200"/>
              </a:spcBef>
              <a:spcAft>
                <a:spcPts val="0"/>
              </a:spcAft>
              <a:buNone/>
            </a:pPr>
            <a:r>
              <a:rPr lang="en" sz="5500"/>
              <a:t>	Word Processors such as Microsoft Word</a:t>
            </a:r>
            <a:endParaRPr sz="5500"/>
          </a:p>
          <a:p>
            <a:pPr marL="0" lvl="0" indent="0" algn="l" rtl="0">
              <a:spcBef>
                <a:spcPts val="1200"/>
              </a:spcBef>
              <a:spcAft>
                <a:spcPts val="0"/>
              </a:spcAft>
              <a:buNone/>
            </a:pPr>
            <a:endParaRPr sz="5500"/>
          </a:p>
          <a:p>
            <a:pPr marL="0" lvl="0" indent="0" algn="l" rtl="0">
              <a:spcBef>
                <a:spcPts val="1200"/>
              </a:spcBef>
              <a:spcAft>
                <a:spcPts val="1200"/>
              </a:spcAft>
              <a:buNone/>
            </a:pPr>
            <a:endParaRPr/>
          </a:p>
        </p:txBody>
      </p:sp>
      <p:pic>
        <p:nvPicPr>
          <p:cNvPr id="74" name="Google Shape;74;p15"/>
          <p:cNvPicPr preferRelativeResize="0"/>
          <p:nvPr/>
        </p:nvPicPr>
        <p:blipFill>
          <a:blip r:embed="rId3">
            <a:alphaModFix/>
          </a:blip>
          <a:stretch>
            <a:fillRect/>
          </a:stretch>
        </p:blipFill>
        <p:spPr>
          <a:xfrm>
            <a:off x="6128973" y="74187"/>
            <a:ext cx="3015038" cy="1314375"/>
          </a:xfrm>
          <a:prstGeom prst="rect">
            <a:avLst/>
          </a:prstGeom>
          <a:noFill/>
          <a:ln>
            <a:noFill/>
          </a:ln>
        </p:spPr>
      </p:pic>
      <p:pic>
        <p:nvPicPr>
          <p:cNvPr id="75" name="Google Shape;75;p15"/>
          <p:cNvPicPr preferRelativeResize="0"/>
          <p:nvPr/>
        </p:nvPicPr>
        <p:blipFill>
          <a:blip r:embed="rId4">
            <a:alphaModFix/>
          </a:blip>
          <a:stretch>
            <a:fillRect/>
          </a:stretch>
        </p:blipFill>
        <p:spPr>
          <a:xfrm>
            <a:off x="311700" y="3647200"/>
            <a:ext cx="4139850" cy="1314375"/>
          </a:xfrm>
          <a:prstGeom prst="rect">
            <a:avLst/>
          </a:prstGeom>
          <a:noFill/>
          <a:ln>
            <a:noFill/>
          </a:ln>
        </p:spPr>
      </p:pic>
      <p:pic>
        <p:nvPicPr>
          <p:cNvPr id="76" name="Google Shape;76;p15"/>
          <p:cNvPicPr preferRelativeResize="0"/>
          <p:nvPr/>
        </p:nvPicPr>
        <p:blipFill>
          <a:blip r:embed="rId5">
            <a:alphaModFix/>
          </a:blip>
          <a:stretch>
            <a:fillRect/>
          </a:stretch>
        </p:blipFill>
        <p:spPr>
          <a:xfrm>
            <a:off x="5192075" y="3090725"/>
            <a:ext cx="3826775" cy="187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Precision vs Accuracy</a:t>
            </a:r>
            <a:endParaRPr b="1"/>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r>
              <a:rPr lang="en" b="1"/>
              <a:t>Precision</a:t>
            </a:r>
            <a:r>
              <a:rPr lang="en"/>
              <a:t>:  scientific exactness that can be found in a passage of text </a:t>
            </a:r>
            <a:endParaRPr/>
          </a:p>
          <a:p>
            <a:pPr marL="0" lvl="0" indent="0" algn="l" rtl="0">
              <a:spcBef>
                <a:spcPts val="1200"/>
              </a:spcBef>
              <a:spcAft>
                <a:spcPts val="0"/>
              </a:spcAft>
              <a:buNone/>
            </a:pPr>
            <a:endParaRPr/>
          </a:p>
          <a:p>
            <a:pPr marL="0" lvl="0" indent="0" algn="l" rtl="0">
              <a:spcBef>
                <a:spcPts val="1200"/>
              </a:spcBef>
              <a:spcAft>
                <a:spcPts val="1200"/>
              </a:spcAft>
              <a:buNone/>
            </a:pPr>
            <a:r>
              <a:rPr lang="en" b="1"/>
              <a:t>Accuracy</a:t>
            </a:r>
            <a:r>
              <a:rPr lang="en"/>
              <a:t>:  degree in which one passage infers another passage to be true by another person.</a:t>
            </a:r>
            <a:endParaRPr/>
          </a:p>
        </p:txBody>
      </p:sp>
      <p:pic>
        <p:nvPicPr>
          <p:cNvPr id="83" name="Google Shape;83;p16"/>
          <p:cNvPicPr preferRelativeResize="0"/>
          <p:nvPr/>
        </p:nvPicPr>
        <p:blipFill>
          <a:blip r:embed="rId3">
            <a:alphaModFix/>
          </a:blip>
          <a:stretch>
            <a:fillRect/>
          </a:stretch>
        </p:blipFill>
        <p:spPr>
          <a:xfrm>
            <a:off x="3488213" y="3125088"/>
            <a:ext cx="2619375" cy="174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623400" y="579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Shallow NLP</a:t>
            </a:r>
            <a:endParaRPr b="1"/>
          </a:p>
        </p:txBody>
      </p:sp>
      <p:sp>
        <p:nvSpPr>
          <p:cNvPr id="89" name="Google Shape;89;p17"/>
          <p:cNvSpPr txBox="1">
            <a:spLocks noGrp="1"/>
          </p:cNvSpPr>
          <p:nvPr>
            <p:ph type="body" idx="1"/>
          </p:nvPr>
        </p:nvSpPr>
        <p:spPr>
          <a:xfrm>
            <a:off x="311700" y="1152475"/>
            <a:ext cx="8520600" cy="3755700"/>
          </a:xfrm>
          <a:prstGeom prst="rect">
            <a:avLst/>
          </a:prstGeom>
        </p:spPr>
        <p:txBody>
          <a:bodyPr spcFirstLastPara="1" wrap="square" lIns="91425" tIns="91425" rIns="91425" bIns="91425" anchor="t" anchorCtr="0">
            <a:normAutofit fontScale="25000" lnSpcReduction="20000"/>
          </a:bodyPr>
          <a:lstStyle/>
          <a:p>
            <a:pPr marL="457200" lvl="0" indent="0" algn="l" rtl="0">
              <a:lnSpc>
                <a:spcPct val="100000"/>
              </a:lnSpc>
              <a:spcBef>
                <a:spcPts val="0"/>
              </a:spcBef>
              <a:spcAft>
                <a:spcPts val="0"/>
              </a:spcAft>
              <a:buNone/>
            </a:pPr>
            <a:endParaRPr sz="7200" b="1">
              <a:solidFill>
                <a:srgbClr val="000000"/>
              </a:solidFill>
            </a:endParaRPr>
          </a:p>
          <a:p>
            <a:pPr marL="457200" lvl="0" indent="-342900" algn="l" rtl="0">
              <a:lnSpc>
                <a:spcPct val="100000"/>
              </a:lnSpc>
              <a:spcBef>
                <a:spcPts val="0"/>
              </a:spcBef>
              <a:spcAft>
                <a:spcPts val="0"/>
              </a:spcAft>
              <a:buClr>
                <a:srgbClr val="000000"/>
              </a:buClr>
              <a:buSzPct val="100000"/>
              <a:buChar char="●"/>
            </a:pPr>
            <a:r>
              <a:rPr lang="en" sz="7200" b="1">
                <a:solidFill>
                  <a:srgbClr val="000000"/>
                </a:solidFill>
              </a:rPr>
              <a:t>Precision </a:t>
            </a:r>
            <a:r>
              <a:rPr lang="en" sz="7200">
                <a:solidFill>
                  <a:srgbClr val="000000"/>
                </a:solidFill>
              </a:rPr>
              <a:t>is emphasized over accuracy</a:t>
            </a:r>
            <a:endParaRPr sz="7200">
              <a:solidFill>
                <a:srgbClr val="000000"/>
              </a:solidFill>
            </a:endParaRPr>
          </a:p>
          <a:p>
            <a:pPr marL="0" lvl="0" indent="0" algn="l" rtl="0">
              <a:lnSpc>
                <a:spcPct val="100000"/>
              </a:lnSpc>
              <a:spcBef>
                <a:spcPts val="0"/>
              </a:spcBef>
              <a:spcAft>
                <a:spcPts val="0"/>
              </a:spcAft>
              <a:buNone/>
            </a:pPr>
            <a:endParaRPr sz="7200">
              <a:solidFill>
                <a:srgbClr val="000000"/>
              </a:solidFill>
            </a:endParaRPr>
          </a:p>
          <a:p>
            <a:pPr marL="457200" lvl="0" indent="-342900" algn="l" rtl="0">
              <a:lnSpc>
                <a:spcPct val="100000"/>
              </a:lnSpc>
              <a:spcBef>
                <a:spcPts val="0"/>
              </a:spcBef>
              <a:spcAft>
                <a:spcPts val="0"/>
              </a:spcAft>
              <a:buClr>
                <a:srgbClr val="000000"/>
              </a:buClr>
              <a:buSzPct val="100000"/>
              <a:buChar char="●"/>
            </a:pPr>
            <a:r>
              <a:rPr lang="en" sz="7200">
                <a:solidFill>
                  <a:srgbClr val="000000"/>
                </a:solidFill>
              </a:rPr>
              <a:t>Use cases:</a:t>
            </a:r>
            <a:endParaRPr sz="7200">
              <a:solidFill>
                <a:srgbClr val="000000"/>
              </a:solidFill>
            </a:endParaRPr>
          </a:p>
          <a:p>
            <a:pPr marL="457200" lvl="0" indent="0" algn="l" rtl="0">
              <a:lnSpc>
                <a:spcPct val="100000"/>
              </a:lnSpc>
              <a:spcBef>
                <a:spcPts val="0"/>
              </a:spcBef>
              <a:spcAft>
                <a:spcPts val="0"/>
              </a:spcAft>
              <a:buNone/>
            </a:pPr>
            <a:endParaRPr sz="7200">
              <a:solidFill>
                <a:srgbClr val="000000"/>
              </a:solidFill>
            </a:endParaRPr>
          </a:p>
          <a:p>
            <a:pPr marL="914400" lvl="1" indent="-342900" algn="l" rtl="0">
              <a:lnSpc>
                <a:spcPct val="100000"/>
              </a:lnSpc>
              <a:spcBef>
                <a:spcPts val="0"/>
              </a:spcBef>
              <a:spcAft>
                <a:spcPts val="0"/>
              </a:spcAft>
              <a:buClr>
                <a:srgbClr val="000000"/>
              </a:buClr>
              <a:buSzPct val="100000"/>
              <a:buChar char="○"/>
            </a:pPr>
            <a:r>
              <a:rPr lang="en" sz="7200">
                <a:solidFill>
                  <a:srgbClr val="000000"/>
                </a:solidFill>
              </a:rPr>
              <a:t>Sentiment Analysis - classification of emotions in a set of data</a:t>
            </a:r>
            <a:endParaRPr sz="7200">
              <a:solidFill>
                <a:srgbClr val="000000"/>
              </a:solidFill>
            </a:endParaRPr>
          </a:p>
          <a:p>
            <a:pPr marL="1371600" lvl="2" indent="-342900" algn="l" rtl="0">
              <a:lnSpc>
                <a:spcPct val="100000"/>
              </a:lnSpc>
              <a:spcBef>
                <a:spcPts val="0"/>
              </a:spcBef>
              <a:spcAft>
                <a:spcPts val="0"/>
              </a:spcAft>
              <a:buClr>
                <a:srgbClr val="000000"/>
              </a:buClr>
              <a:buSzPct val="100000"/>
              <a:buChar char="■"/>
            </a:pPr>
            <a:r>
              <a:rPr lang="en" sz="7200">
                <a:solidFill>
                  <a:srgbClr val="000000"/>
                </a:solidFill>
              </a:rPr>
              <a:t>“Pizza is great”   (+1)</a:t>
            </a:r>
            <a:endParaRPr sz="7200">
              <a:solidFill>
                <a:srgbClr val="000000"/>
              </a:solidFill>
            </a:endParaRPr>
          </a:p>
          <a:p>
            <a:pPr marL="1371600" lvl="2" indent="-342900" algn="l" rtl="0">
              <a:lnSpc>
                <a:spcPct val="100000"/>
              </a:lnSpc>
              <a:spcBef>
                <a:spcPts val="0"/>
              </a:spcBef>
              <a:spcAft>
                <a:spcPts val="0"/>
              </a:spcAft>
              <a:buClr>
                <a:srgbClr val="000000"/>
              </a:buClr>
              <a:buSzPct val="100000"/>
              <a:buChar char="■"/>
            </a:pPr>
            <a:r>
              <a:rPr lang="en" sz="7200">
                <a:solidFill>
                  <a:srgbClr val="000000"/>
                </a:solidFill>
              </a:rPr>
              <a:t>“pizza  is tasty”   (+1)</a:t>
            </a:r>
            <a:endParaRPr sz="7200">
              <a:solidFill>
                <a:srgbClr val="000000"/>
              </a:solidFill>
            </a:endParaRPr>
          </a:p>
          <a:p>
            <a:pPr marL="1371600" lvl="2" indent="-342900" algn="l" rtl="0">
              <a:lnSpc>
                <a:spcPct val="100000"/>
              </a:lnSpc>
              <a:spcBef>
                <a:spcPts val="0"/>
              </a:spcBef>
              <a:spcAft>
                <a:spcPts val="0"/>
              </a:spcAft>
              <a:buClr>
                <a:srgbClr val="000000"/>
              </a:buClr>
              <a:buSzPct val="100000"/>
              <a:buChar char="■"/>
            </a:pPr>
            <a:r>
              <a:rPr lang="en" sz="7200">
                <a:solidFill>
                  <a:srgbClr val="000000"/>
                </a:solidFill>
              </a:rPr>
              <a:t> “It’s great there is a new pizza place in town, however I rather eat at Dominos (-1)</a:t>
            </a:r>
            <a:endParaRPr sz="7200">
              <a:solidFill>
                <a:srgbClr val="000000"/>
              </a:solidFill>
            </a:endParaRPr>
          </a:p>
          <a:p>
            <a:pPr marL="1371600" lvl="0" indent="0" algn="l" rtl="0">
              <a:lnSpc>
                <a:spcPct val="100000"/>
              </a:lnSpc>
              <a:spcBef>
                <a:spcPts val="0"/>
              </a:spcBef>
              <a:spcAft>
                <a:spcPts val="0"/>
              </a:spcAft>
              <a:buNone/>
            </a:pPr>
            <a:endParaRPr sz="7200">
              <a:solidFill>
                <a:srgbClr val="000000"/>
              </a:solidFill>
            </a:endParaRPr>
          </a:p>
          <a:p>
            <a:pPr marL="0" lvl="0" indent="0" algn="l" rtl="0">
              <a:lnSpc>
                <a:spcPct val="100000"/>
              </a:lnSpc>
              <a:spcBef>
                <a:spcPts val="0"/>
              </a:spcBef>
              <a:spcAft>
                <a:spcPts val="0"/>
              </a:spcAft>
              <a:buNone/>
            </a:pPr>
            <a:endParaRPr sz="7200">
              <a:solidFill>
                <a:srgbClr val="000000"/>
              </a:solidFill>
            </a:endParaRPr>
          </a:p>
          <a:p>
            <a:pPr marL="914400" lvl="0" indent="0" algn="l" rtl="0">
              <a:lnSpc>
                <a:spcPct val="100000"/>
              </a:lnSpc>
              <a:spcBef>
                <a:spcPts val="0"/>
              </a:spcBef>
              <a:spcAft>
                <a:spcPts val="0"/>
              </a:spcAft>
              <a:buNone/>
            </a:pPr>
            <a:endParaRPr sz="7200">
              <a:solidFill>
                <a:srgbClr val="000000"/>
              </a:solidFill>
            </a:endParaRPr>
          </a:p>
          <a:p>
            <a:pPr marL="457200" lvl="0" indent="-342900" algn="l" rtl="0">
              <a:lnSpc>
                <a:spcPct val="100000"/>
              </a:lnSpc>
              <a:spcBef>
                <a:spcPts val="0"/>
              </a:spcBef>
              <a:spcAft>
                <a:spcPts val="0"/>
              </a:spcAft>
              <a:buClr>
                <a:srgbClr val="000000"/>
              </a:buClr>
              <a:buSzPct val="100000"/>
              <a:buChar char="●"/>
            </a:pPr>
            <a:r>
              <a:rPr lang="en" sz="7200">
                <a:solidFill>
                  <a:srgbClr val="000000"/>
                </a:solidFill>
              </a:rPr>
              <a:t>Limitation:</a:t>
            </a:r>
            <a:endParaRPr sz="7200">
              <a:solidFill>
                <a:srgbClr val="000000"/>
              </a:solidFill>
            </a:endParaRPr>
          </a:p>
          <a:p>
            <a:pPr marL="914400" lvl="1" indent="-342900" algn="l" rtl="0">
              <a:lnSpc>
                <a:spcPct val="100000"/>
              </a:lnSpc>
              <a:spcBef>
                <a:spcPts val="0"/>
              </a:spcBef>
              <a:spcAft>
                <a:spcPts val="0"/>
              </a:spcAft>
              <a:buClr>
                <a:srgbClr val="000000"/>
              </a:buClr>
              <a:buSzPct val="100000"/>
              <a:buChar char="○"/>
            </a:pPr>
            <a:r>
              <a:rPr lang="en" sz="7200">
                <a:solidFill>
                  <a:srgbClr val="000000"/>
                </a:solidFill>
              </a:rPr>
              <a:t>Brittle - perform well in narrow parameter, bad with changing parameters</a:t>
            </a:r>
            <a:endParaRPr sz="7200">
              <a:solidFill>
                <a:srgbClr val="000000"/>
              </a:solidFill>
            </a:endParaRPr>
          </a:p>
          <a:p>
            <a:pPr marL="914400" lvl="0" indent="0" algn="l" rtl="0">
              <a:lnSpc>
                <a:spcPct val="100000"/>
              </a:lnSpc>
              <a:spcBef>
                <a:spcPts val="0"/>
              </a:spcBef>
              <a:spcAft>
                <a:spcPts val="0"/>
              </a:spcAft>
              <a:buNone/>
            </a:pPr>
            <a:endParaRPr sz="7200">
              <a:solidFill>
                <a:srgbClr val="000000"/>
              </a:solidFill>
            </a:endParaRPr>
          </a:p>
          <a:p>
            <a:pPr marL="0" lvl="0" indent="0" algn="l" rtl="0">
              <a:lnSpc>
                <a:spcPct val="100000"/>
              </a:lnSpc>
              <a:spcBef>
                <a:spcPts val="0"/>
              </a:spcBef>
              <a:spcAft>
                <a:spcPts val="0"/>
              </a:spcAft>
              <a:buNone/>
            </a:pPr>
            <a:endParaRPr sz="7400">
              <a:solidFill>
                <a:srgbClr val="000000"/>
              </a:solidFill>
            </a:endParaRPr>
          </a:p>
          <a:p>
            <a:pPr marL="0" lvl="0" indent="0" algn="l" rtl="0">
              <a:lnSpc>
                <a:spcPct val="100000"/>
              </a:lnSpc>
              <a:spcBef>
                <a:spcPts val="0"/>
              </a:spcBef>
              <a:spcAft>
                <a:spcPts val="0"/>
              </a:spcAft>
              <a:buNone/>
            </a:pPr>
            <a:endParaRPr>
              <a:solidFill>
                <a:srgbClr val="000000"/>
              </a:solidFill>
            </a:endParaRPr>
          </a:p>
          <a:p>
            <a:pPr marL="0" lvl="0" indent="0" algn="l" rtl="0">
              <a:lnSpc>
                <a:spcPct val="100000"/>
              </a:lnSpc>
              <a:spcBef>
                <a:spcPts val="0"/>
              </a:spcBef>
              <a:spcAft>
                <a:spcPts val="0"/>
              </a:spcAft>
              <a:buNone/>
            </a:pPr>
            <a:endParaRPr sz="1800">
              <a:solidFill>
                <a:srgbClr val="000000"/>
              </a:solidFill>
            </a:endParaRPr>
          </a:p>
          <a:p>
            <a:pPr marL="457200" lvl="0" indent="0" algn="l" rtl="0">
              <a:lnSpc>
                <a:spcPct val="100000"/>
              </a:lnSpc>
              <a:spcBef>
                <a:spcPts val="0"/>
              </a:spcBef>
              <a:spcAft>
                <a:spcPts val="0"/>
              </a:spcAft>
              <a:buNone/>
            </a:pP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br>
              <a:rPr lang="en">
                <a:solidFill>
                  <a:srgbClr val="000000"/>
                </a:solidFill>
              </a:rPr>
            </a:br>
            <a:endParaRPr>
              <a:solidFill>
                <a:srgbClr val="000000"/>
              </a:solidFill>
            </a:endParaRPr>
          </a:p>
          <a:p>
            <a:pPr marL="457200" lvl="0" indent="0" algn="l" rtl="0">
              <a:lnSpc>
                <a:spcPct val="100000"/>
              </a:lnSpc>
              <a:spcBef>
                <a:spcPts val="0"/>
              </a:spcBef>
              <a:spcAft>
                <a:spcPts val="0"/>
              </a:spcAft>
              <a:buNone/>
            </a:pPr>
            <a:endParaRPr>
              <a:solidFill>
                <a:srgbClr val="000000"/>
              </a:solidFill>
            </a:endParaRPr>
          </a:p>
          <a:p>
            <a:pPr marL="914400" lvl="0" indent="0" algn="l" rtl="0">
              <a:lnSpc>
                <a:spcPct val="100000"/>
              </a:lnSpc>
              <a:spcBef>
                <a:spcPts val="0"/>
              </a:spcBef>
              <a:spcAft>
                <a:spcPts val="0"/>
              </a:spcAft>
              <a:buNone/>
            </a:pPr>
            <a:endParaRPr>
              <a:solidFill>
                <a:srgbClr val="000000"/>
              </a:solidFill>
            </a:endParaRPr>
          </a:p>
        </p:txBody>
      </p:sp>
      <p:pic>
        <p:nvPicPr>
          <p:cNvPr id="90" name="Google Shape;90;p17"/>
          <p:cNvPicPr preferRelativeResize="0"/>
          <p:nvPr/>
        </p:nvPicPr>
        <p:blipFill>
          <a:blip r:embed="rId3">
            <a:alphaModFix/>
          </a:blip>
          <a:stretch>
            <a:fillRect/>
          </a:stretch>
        </p:blipFill>
        <p:spPr>
          <a:xfrm>
            <a:off x="6445075" y="371050"/>
            <a:ext cx="2141824" cy="1621000"/>
          </a:xfrm>
          <a:prstGeom prst="rect">
            <a:avLst/>
          </a:prstGeom>
          <a:noFill/>
          <a:ln>
            <a:noFill/>
          </a:ln>
        </p:spPr>
      </p:pic>
      <p:pic>
        <p:nvPicPr>
          <p:cNvPr id="91" name="Google Shape;91;p17"/>
          <p:cNvPicPr preferRelativeResize="0"/>
          <p:nvPr/>
        </p:nvPicPr>
        <p:blipFill>
          <a:blip r:embed="rId4">
            <a:alphaModFix/>
          </a:blip>
          <a:stretch>
            <a:fillRect/>
          </a:stretch>
        </p:blipFill>
        <p:spPr>
          <a:xfrm>
            <a:off x="6950675" y="3248550"/>
            <a:ext cx="869850" cy="86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Deep NLP</a:t>
            </a:r>
            <a:r>
              <a:rPr lang="en"/>
              <a:t> </a:t>
            </a:r>
            <a:endParaRPr/>
          </a:p>
        </p:txBody>
      </p:sp>
      <p:sp>
        <p:nvSpPr>
          <p:cNvPr id="97" name="Google Shape;9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lnSpc>
                <a:spcPct val="100000"/>
              </a:lnSpc>
              <a:spcBef>
                <a:spcPts val="0"/>
              </a:spcBef>
              <a:spcAft>
                <a:spcPts val="0"/>
              </a:spcAft>
              <a:buSzPts val="1800"/>
              <a:buChar char="●"/>
            </a:pPr>
            <a:r>
              <a:rPr lang="en" b="1">
                <a:solidFill>
                  <a:srgbClr val="000000"/>
                </a:solidFill>
              </a:rPr>
              <a:t>Accuracy </a:t>
            </a:r>
            <a:r>
              <a:rPr lang="en">
                <a:solidFill>
                  <a:srgbClr val="000000"/>
                </a:solidFill>
              </a:rPr>
              <a:t>is emphasized over precision</a:t>
            </a:r>
            <a:endParaRPr>
              <a:solidFill>
                <a:srgbClr val="000000"/>
              </a:solidFill>
            </a:endParaRPr>
          </a:p>
          <a:p>
            <a:pPr marL="457200" lvl="0" indent="0" algn="l" rtl="0">
              <a:lnSpc>
                <a:spcPct val="100000"/>
              </a:lnSpc>
              <a:spcBef>
                <a:spcPts val="0"/>
              </a:spcBef>
              <a:spcAft>
                <a:spcPts val="0"/>
              </a:spcAft>
              <a:buNone/>
            </a:pPr>
            <a:endParaRPr>
              <a:solidFill>
                <a:srgbClr val="000000"/>
              </a:solidFill>
            </a:endParaRPr>
          </a:p>
          <a:p>
            <a:pPr marL="457200" lvl="0" indent="-342900" algn="l" rtl="0">
              <a:lnSpc>
                <a:spcPct val="100000"/>
              </a:lnSpc>
              <a:spcBef>
                <a:spcPts val="0"/>
              </a:spcBef>
              <a:spcAft>
                <a:spcPts val="0"/>
              </a:spcAft>
              <a:buClr>
                <a:srgbClr val="000000"/>
              </a:buClr>
              <a:buSzPts val="1800"/>
              <a:buChar char="●"/>
            </a:pPr>
            <a:r>
              <a:rPr lang="en">
                <a:solidFill>
                  <a:srgbClr val="000000"/>
                </a:solidFill>
              </a:rPr>
              <a:t>Use cases:</a:t>
            </a:r>
            <a:endParaRPr>
              <a:solidFill>
                <a:srgbClr val="000000"/>
              </a:solidFill>
            </a:endParaRPr>
          </a:p>
          <a:p>
            <a:pPr marL="457200" lvl="0" indent="0" algn="l" rtl="0">
              <a:lnSpc>
                <a:spcPct val="100000"/>
              </a:lnSpc>
              <a:spcBef>
                <a:spcPts val="0"/>
              </a:spcBef>
              <a:spcAft>
                <a:spcPts val="0"/>
              </a:spcAft>
              <a:buNone/>
            </a:pPr>
            <a:endParaRPr>
              <a:solidFill>
                <a:srgbClr val="000000"/>
              </a:solidFill>
            </a:endParaRPr>
          </a:p>
          <a:p>
            <a:pPr marL="914400" lvl="1" indent="-342900" algn="l" rtl="0">
              <a:lnSpc>
                <a:spcPct val="100000"/>
              </a:lnSpc>
              <a:spcBef>
                <a:spcPts val="0"/>
              </a:spcBef>
              <a:spcAft>
                <a:spcPts val="0"/>
              </a:spcAft>
              <a:buClr>
                <a:srgbClr val="000000"/>
              </a:buClr>
              <a:buSzPts val="1800"/>
              <a:buChar char="○"/>
            </a:pPr>
            <a:r>
              <a:rPr lang="en" sz="1800">
                <a:solidFill>
                  <a:srgbClr val="000000"/>
                </a:solidFill>
              </a:rPr>
              <a:t>IBM Watson - </a:t>
            </a:r>
            <a:r>
              <a:rPr lang="en" sz="1800">
                <a:solidFill>
                  <a:srgbClr val="4D5156"/>
                </a:solidFill>
                <a:highlight>
                  <a:srgbClr val="FFFFFF"/>
                </a:highlight>
              </a:rPr>
              <a:t>question-answering computer system capable of answering questions posed in natural language</a:t>
            </a:r>
            <a:endParaRPr sz="1800">
              <a:solidFill>
                <a:srgbClr val="4D5156"/>
              </a:solidFill>
              <a:highlight>
                <a:srgbClr val="FFFFFF"/>
              </a:highlight>
            </a:endParaRPr>
          </a:p>
          <a:p>
            <a:pPr marL="914400" lvl="0" indent="0" algn="l" rtl="0">
              <a:lnSpc>
                <a:spcPct val="100000"/>
              </a:lnSpc>
              <a:spcBef>
                <a:spcPts val="0"/>
              </a:spcBef>
              <a:spcAft>
                <a:spcPts val="0"/>
              </a:spcAft>
              <a:buNone/>
            </a:pPr>
            <a:endParaRPr sz="1800">
              <a:solidFill>
                <a:srgbClr val="4D5156"/>
              </a:solidFill>
              <a:highlight>
                <a:srgbClr val="FFFFFF"/>
              </a:highlight>
            </a:endParaRPr>
          </a:p>
          <a:p>
            <a:pPr marL="1371600" lvl="2" indent="-342900" algn="l" rtl="0">
              <a:lnSpc>
                <a:spcPct val="100000"/>
              </a:lnSpc>
              <a:spcBef>
                <a:spcPts val="0"/>
              </a:spcBef>
              <a:spcAft>
                <a:spcPts val="0"/>
              </a:spcAft>
              <a:buClr>
                <a:srgbClr val="4D5156"/>
              </a:buClr>
              <a:buSzPts val="1800"/>
              <a:buChar char="■"/>
            </a:pPr>
            <a:r>
              <a:rPr lang="en" sz="1800">
                <a:solidFill>
                  <a:srgbClr val="4D5156"/>
                </a:solidFill>
                <a:highlight>
                  <a:srgbClr val="FFFFFF"/>
                </a:highlight>
              </a:rPr>
              <a:t>Example: “</a:t>
            </a:r>
            <a:r>
              <a:rPr lang="en" sz="1800" i="1">
                <a:solidFill>
                  <a:srgbClr val="4D5156"/>
                </a:solidFill>
                <a:highlight>
                  <a:srgbClr val="FFFFFF"/>
                </a:highlight>
              </a:rPr>
              <a:t>Treasury Secy. Chase just submitted this to me for the third time - guess what pal, this time I'm accepting it.” </a:t>
            </a:r>
            <a:endParaRPr sz="1800" i="1">
              <a:solidFill>
                <a:srgbClr val="4D5156"/>
              </a:solidFill>
              <a:highlight>
                <a:srgbClr val="FFFFFF"/>
              </a:highlight>
            </a:endParaRPr>
          </a:p>
          <a:p>
            <a:pPr marL="914400" lvl="0" indent="0" algn="l" rtl="0">
              <a:lnSpc>
                <a:spcPct val="100000"/>
              </a:lnSpc>
              <a:spcBef>
                <a:spcPts val="0"/>
              </a:spcBef>
              <a:spcAft>
                <a:spcPts val="0"/>
              </a:spcAft>
              <a:buNone/>
            </a:pPr>
            <a:endParaRPr sz="1800">
              <a:solidFill>
                <a:srgbClr val="4D5156"/>
              </a:solidFill>
              <a:highlight>
                <a:srgbClr val="FFFFFF"/>
              </a:highlight>
            </a:endParaRPr>
          </a:p>
          <a:p>
            <a:pPr marL="457200" lvl="0" indent="-342900" algn="l" rtl="0">
              <a:lnSpc>
                <a:spcPct val="100000"/>
              </a:lnSpc>
              <a:spcBef>
                <a:spcPts val="0"/>
              </a:spcBef>
              <a:spcAft>
                <a:spcPts val="0"/>
              </a:spcAft>
              <a:buClr>
                <a:srgbClr val="000000"/>
              </a:buClr>
              <a:buSzPts val="1800"/>
              <a:buChar char="●"/>
            </a:pPr>
            <a:r>
              <a:rPr lang="en">
                <a:solidFill>
                  <a:srgbClr val="000000"/>
                </a:solidFill>
              </a:rPr>
              <a:t>Limitation:</a:t>
            </a:r>
            <a:endParaRPr>
              <a:solidFill>
                <a:srgbClr val="000000"/>
              </a:solidFill>
            </a:endParaRPr>
          </a:p>
          <a:p>
            <a:pPr marL="914400" lvl="1" indent="-342900" algn="l" rtl="0">
              <a:lnSpc>
                <a:spcPct val="100000"/>
              </a:lnSpc>
              <a:spcBef>
                <a:spcPts val="0"/>
              </a:spcBef>
              <a:spcAft>
                <a:spcPts val="0"/>
              </a:spcAft>
              <a:buClr>
                <a:srgbClr val="000000"/>
              </a:buClr>
              <a:buSzPts val="1800"/>
              <a:buChar char="○"/>
            </a:pPr>
            <a:r>
              <a:rPr lang="en" sz="1800">
                <a:solidFill>
                  <a:srgbClr val="000000"/>
                </a:solidFill>
              </a:rPr>
              <a:t>Computationally expensive</a:t>
            </a:r>
            <a:endParaRPr sz="1800">
              <a:solidFill>
                <a:srgbClr val="000000"/>
              </a:solidFill>
            </a:endParaRPr>
          </a:p>
          <a:p>
            <a:pPr marL="914400" lvl="0" indent="0" algn="l" rtl="0">
              <a:lnSpc>
                <a:spcPct val="100000"/>
              </a:lnSpc>
              <a:spcBef>
                <a:spcPts val="0"/>
              </a:spcBef>
              <a:spcAft>
                <a:spcPts val="0"/>
              </a:spcAft>
              <a:buNone/>
            </a:pP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Comparison chart</a:t>
            </a:r>
            <a:endParaRPr b="1"/>
          </a:p>
        </p:txBody>
      </p:sp>
      <p:sp>
        <p:nvSpPr>
          <p:cNvPr id="103" name="Google Shape;10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aphicFrame>
        <p:nvGraphicFramePr>
          <p:cNvPr id="104" name="Google Shape;104;p19"/>
          <p:cNvGraphicFramePr/>
          <p:nvPr/>
        </p:nvGraphicFramePr>
        <p:xfrm>
          <a:off x="952500" y="1652950"/>
          <a:ext cx="3000000" cy="3000000"/>
        </p:xfrm>
        <a:graphic>
          <a:graphicData uri="http://schemas.openxmlformats.org/drawingml/2006/table">
            <a:tbl>
              <a:tblPr>
                <a:noFill/>
                <a:tableStyleId>{B4D0B48E-1EA0-4CA6-8876-2A6ED415FB4D}</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a:latin typeface="Proxima Nova"/>
                          <a:ea typeface="Proxima Nova"/>
                          <a:cs typeface="Proxima Nova"/>
                          <a:sym typeface="Proxima Nova"/>
                        </a:rPr>
                        <a:t>Shallow NLP </a:t>
                      </a:r>
                      <a:endParaRPr sz="1800">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 sz="1800">
                          <a:latin typeface="Proxima Nova"/>
                          <a:ea typeface="Proxima Nova"/>
                          <a:cs typeface="Proxima Nova"/>
                          <a:sym typeface="Proxima Nova"/>
                        </a:rPr>
                        <a:t>Deep NLP </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381000">
                <a:tc>
                  <a:txBody>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Precision is emphasized over accuracy</a:t>
                      </a:r>
                      <a:endParaRPr sz="1800">
                        <a:latin typeface="Proxima Nova"/>
                        <a:ea typeface="Proxima Nova"/>
                        <a:cs typeface="Proxima Nova"/>
                        <a:sym typeface="Proxima Nova"/>
                      </a:endParaRPr>
                    </a:p>
                    <a:p>
                      <a:pPr marL="457200" lvl="0" indent="0" algn="l" rtl="0">
                        <a:spcBef>
                          <a:spcPts val="0"/>
                        </a:spcBef>
                        <a:spcAft>
                          <a:spcPts val="0"/>
                        </a:spcAft>
                        <a:buNone/>
                      </a:pPr>
                      <a:endParaRPr sz="1800"/>
                    </a:p>
                  </a:txBody>
                  <a:tcPr marL="91425" marR="91425" marT="91425" marB="91425"/>
                </a:tc>
                <a:tc>
                  <a:txBody>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Accuracy is emphasized over precision</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81000">
                <a:tc>
                  <a:txBody>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Useful for finding general trends </a:t>
                      </a:r>
                      <a:endParaRPr sz="1800">
                        <a:latin typeface="Proxima Nova"/>
                        <a:ea typeface="Proxima Nova"/>
                        <a:cs typeface="Proxima Nova"/>
                        <a:sym typeface="Proxima Nova"/>
                      </a:endParaRPr>
                    </a:p>
                  </a:txBody>
                  <a:tcPr marL="91425" marR="91425" marT="91425" marB="91425"/>
                </a:tc>
                <a:tc>
                  <a:txBody>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Useful for finding exact meaning of a individual example</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381000">
                <a:tc>
                  <a:txBody>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Computationally inexpensive</a:t>
                      </a:r>
                      <a:endParaRPr sz="1800">
                        <a:latin typeface="Proxima Nova"/>
                        <a:ea typeface="Proxima Nova"/>
                        <a:cs typeface="Proxima Nova"/>
                        <a:sym typeface="Proxima Nova"/>
                      </a:endParaRPr>
                    </a:p>
                  </a:txBody>
                  <a:tcPr marL="91425" marR="91425" marT="91425" marB="91425"/>
                </a:tc>
                <a:tc>
                  <a:txBody>
                    <a:bodyPr/>
                    <a:lstStyle/>
                    <a:p>
                      <a:pPr marL="457200" lvl="0" indent="-342900" algn="l" rtl="0">
                        <a:spcBef>
                          <a:spcPts val="0"/>
                        </a:spcBef>
                        <a:spcAft>
                          <a:spcPts val="0"/>
                        </a:spcAft>
                        <a:buSzPts val="1800"/>
                        <a:buFont typeface="Proxima Nova"/>
                        <a:buChar char="●"/>
                      </a:pPr>
                      <a:r>
                        <a:rPr lang="en" sz="1800">
                          <a:latin typeface="Proxima Nova"/>
                          <a:ea typeface="Proxima Nova"/>
                          <a:cs typeface="Proxima Nova"/>
                          <a:sym typeface="Proxima Nova"/>
                        </a:rPr>
                        <a:t>Computationally expensive </a:t>
                      </a:r>
                      <a:endParaRPr sz="1800">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IBM Watson</a:t>
            </a:r>
            <a:endParaRPr b="1"/>
          </a:p>
        </p:txBody>
      </p:sp>
      <p:sp>
        <p:nvSpPr>
          <p:cNvPr id="110" name="Google Shape;11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457200" lvl="0" indent="-340201" algn="l" rtl="0">
              <a:spcBef>
                <a:spcPts val="0"/>
              </a:spcBef>
              <a:spcAft>
                <a:spcPts val="0"/>
              </a:spcAft>
              <a:buSzPct val="100000"/>
              <a:buChar char="●"/>
            </a:pPr>
            <a:r>
              <a:rPr lang="en" sz="1900"/>
              <a:t>Introduced to the world in the game show Jeopardy in 2011.</a:t>
            </a:r>
            <a:endParaRPr sz="1900"/>
          </a:p>
          <a:p>
            <a:pPr marL="457200" lvl="0" indent="-340201" algn="l" rtl="0">
              <a:spcBef>
                <a:spcPts val="0"/>
              </a:spcBef>
              <a:spcAft>
                <a:spcPts val="0"/>
              </a:spcAft>
              <a:buSzPct val="100000"/>
              <a:buChar char="●"/>
            </a:pPr>
            <a:r>
              <a:rPr lang="en" sz="1900"/>
              <a:t>Large </a:t>
            </a:r>
            <a:r>
              <a:rPr lang="en" sz="1900" b="1"/>
              <a:t>corpus</a:t>
            </a:r>
            <a:r>
              <a:rPr lang="en" sz="1900"/>
              <a:t>: </a:t>
            </a:r>
            <a:endParaRPr sz="1900"/>
          </a:p>
          <a:p>
            <a:pPr marL="914400" lvl="1" indent="-340201" algn="l" rtl="0">
              <a:spcBef>
                <a:spcPts val="0"/>
              </a:spcBef>
              <a:spcAft>
                <a:spcPts val="0"/>
              </a:spcAft>
              <a:buSzPct val="100000"/>
              <a:buChar char="○"/>
            </a:pPr>
            <a:r>
              <a:rPr lang="en" sz="1900"/>
              <a:t>Unstructured Data: </a:t>
            </a:r>
            <a:endParaRPr sz="1900"/>
          </a:p>
          <a:p>
            <a:pPr marL="1371600" lvl="2" indent="-340201" algn="l" rtl="0">
              <a:spcBef>
                <a:spcPts val="0"/>
              </a:spcBef>
              <a:spcAft>
                <a:spcPts val="0"/>
              </a:spcAft>
              <a:buSzPct val="100000"/>
              <a:buChar char="■"/>
            </a:pPr>
            <a:r>
              <a:rPr lang="en" sz="1900"/>
              <a:t>Textbooks</a:t>
            </a:r>
            <a:endParaRPr sz="1900"/>
          </a:p>
          <a:p>
            <a:pPr marL="1371600" lvl="2" indent="-340201" algn="l" rtl="0">
              <a:spcBef>
                <a:spcPts val="0"/>
              </a:spcBef>
              <a:spcAft>
                <a:spcPts val="0"/>
              </a:spcAft>
              <a:buSzPct val="100000"/>
              <a:buChar char="■"/>
            </a:pPr>
            <a:r>
              <a:rPr lang="en" sz="1900"/>
              <a:t>Research Papers</a:t>
            </a:r>
            <a:endParaRPr sz="1900"/>
          </a:p>
          <a:p>
            <a:pPr marL="1371600" lvl="2" indent="-340201" algn="l" rtl="0">
              <a:spcBef>
                <a:spcPts val="0"/>
              </a:spcBef>
              <a:spcAft>
                <a:spcPts val="0"/>
              </a:spcAft>
              <a:buSzPct val="100000"/>
              <a:buChar char="■"/>
            </a:pPr>
            <a:r>
              <a:rPr lang="en" sz="1900"/>
              <a:t>Manuals</a:t>
            </a:r>
            <a:endParaRPr sz="1900"/>
          </a:p>
          <a:p>
            <a:pPr marL="0" lvl="0" indent="0" algn="l" rtl="0">
              <a:spcBef>
                <a:spcPts val="1200"/>
              </a:spcBef>
              <a:spcAft>
                <a:spcPts val="0"/>
              </a:spcAft>
              <a:buNone/>
            </a:pPr>
            <a:endParaRPr sz="1900"/>
          </a:p>
          <a:p>
            <a:pPr marL="457200" lvl="0" indent="0" algn="l" rtl="0">
              <a:spcBef>
                <a:spcPts val="1200"/>
              </a:spcBef>
              <a:spcAft>
                <a:spcPts val="0"/>
              </a:spcAft>
              <a:buNone/>
            </a:pPr>
            <a:endParaRPr/>
          </a:p>
          <a:p>
            <a:pPr marL="457200" lvl="0" indent="-340201" algn="l" rtl="0">
              <a:spcBef>
                <a:spcPts val="1200"/>
              </a:spcBef>
              <a:spcAft>
                <a:spcPts val="0"/>
              </a:spcAft>
              <a:buSzPct val="100000"/>
              <a:buChar char="●"/>
            </a:pPr>
            <a:r>
              <a:rPr lang="en" sz="1900"/>
              <a:t>Used in healthcare, chatbot, weather forecasting, teaching assistant.</a:t>
            </a:r>
            <a:endParaRPr sz="1900"/>
          </a:p>
          <a:p>
            <a:pPr marL="0" lvl="0" indent="0" algn="l" rtl="0">
              <a:spcBef>
                <a:spcPts val="1200"/>
              </a:spcBef>
              <a:spcAft>
                <a:spcPts val="1200"/>
              </a:spcAft>
              <a:buNone/>
            </a:pPr>
            <a:endParaRPr/>
          </a:p>
        </p:txBody>
      </p:sp>
      <p:pic>
        <p:nvPicPr>
          <p:cNvPr id="111" name="Google Shape;111;p20"/>
          <p:cNvPicPr preferRelativeResize="0"/>
          <p:nvPr/>
        </p:nvPicPr>
        <p:blipFill>
          <a:blip r:embed="rId3">
            <a:alphaModFix/>
          </a:blip>
          <a:stretch>
            <a:fillRect/>
          </a:stretch>
        </p:blipFill>
        <p:spPr>
          <a:xfrm>
            <a:off x="4422150" y="1667950"/>
            <a:ext cx="3402875" cy="1914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IBM Watson</a:t>
            </a:r>
            <a:endParaRPr b="1"/>
          </a:p>
        </p:txBody>
      </p:sp>
      <p:sp>
        <p:nvSpPr>
          <p:cNvPr id="117" name="Google Shape;11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8" name="Google Shape;118;p21"/>
          <p:cNvPicPr preferRelativeResize="0"/>
          <p:nvPr/>
        </p:nvPicPr>
        <p:blipFill>
          <a:blip r:embed="rId3">
            <a:alphaModFix/>
          </a:blip>
          <a:stretch>
            <a:fillRect/>
          </a:stretch>
        </p:blipFill>
        <p:spPr>
          <a:xfrm>
            <a:off x="300050" y="1041300"/>
            <a:ext cx="8543925" cy="3416400"/>
          </a:xfrm>
          <a:prstGeom prst="rect">
            <a:avLst/>
          </a:prstGeom>
          <a:noFill/>
          <a:ln>
            <a:noFill/>
          </a:ln>
        </p:spPr>
      </p:pic>
      <p:sp>
        <p:nvSpPr>
          <p:cNvPr id="119" name="Google Shape;119;p21"/>
          <p:cNvSpPr/>
          <p:nvPr/>
        </p:nvSpPr>
        <p:spPr>
          <a:xfrm>
            <a:off x="301750" y="2779775"/>
            <a:ext cx="1271100" cy="896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1"/>
          <p:cNvSpPr/>
          <p:nvPr/>
        </p:nvSpPr>
        <p:spPr>
          <a:xfrm>
            <a:off x="1624575" y="2779775"/>
            <a:ext cx="1271100" cy="896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1"/>
          <p:cNvSpPr/>
          <p:nvPr/>
        </p:nvSpPr>
        <p:spPr>
          <a:xfrm>
            <a:off x="2947400" y="2779775"/>
            <a:ext cx="1112400" cy="896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1"/>
          <p:cNvSpPr/>
          <p:nvPr/>
        </p:nvSpPr>
        <p:spPr>
          <a:xfrm>
            <a:off x="4111525" y="2779775"/>
            <a:ext cx="2015100" cy="896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1"/>
          <p:cNvSpPr/>
          <p:nvPr/>
        </p:nvSpPr>
        <p:spPr>
          <a:xfrm>
            <a:off x="6178350" y="2779775"/>
            <a:ext cx="999600" cy="896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1"/>
          <p:cNvSpPr/>
          <p:nvPr/>
        </p:nvSpPr>
        <p:spPr>
          <a:xfrm>
            <a:off x="7229675" y="2779775"/>
            <a:ext cx="1475400" cy="896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1"/>
          <p:cNvSpPr/>
          <p:nvPr/>
        </p:nvSpPr>
        <p:spPr>
          <a:xfrm>
            <a:off x="2224875" y="3561600"/>
            <a:ext cx="1475400" cy="896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1"/>
          <p:cNvSpPr/>
          <p:nvPr/>
        </p:nvSpPr>
        <p:spPr>
          <a:xfrm>
            <a:off x="3538550" y="3523475"/>
            <a:ext cx="2139900" cy="896100"/>
          </a:xfrm>
          <a:prstGeom prst="rect">
            <a:avLst/>
          </a:prstGeom>
          <a:noFill/>
          <a:ln w="381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1"/>
          <p:cNvSpPr txBox="1"/>
          <p:nvPr/>
        </p:nvSpPr>
        <p:spPr>
          <a:xfrm>
            <a:off x="2328475" y="4639575"/>
            <a:ext cx="384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Figure 1: How Watson derives a response</a:t>
            </a:r>
            <a:endParaRPr>
              <a:latin typeface="Proxima Nova"/>
              <a:ea typeface="Proxima Nova"/>
              <a:cs typeface="Proxima Nova"/>
              <a:sym typeface="Proxima Nova"/>
            </a:endParaRPr>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9"/>
                                        </p:tgtEl>
                                        <p:attrNameLst>
                                          <p:attrName>style.visibility</p:attrName>
                                        </p:attrNameLst>
                                      </p:cBhvr>
                                      <p:to>
                                        <p:strVal val="visible"/>
                                      </p:to>
                                    </p:set>
                                    <p:animEffect transition="in" filter="fade">
                                      <p:cBhvr>
                                        <p:cTn id="12" dur="1000"/>
                                        <p:tgtEl>
                                          <p:spTgt spid="1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1000"/>
                                        <p:tgtEl>
                                          <p:spTgt spid="119"/>
                                        </p:tgtEl>
                                      </p:cBhvr>
                                    </p:animEffect>
                                    <p:set>
                                      <p:cBhvr>
                                        <p:cTn id="17" dur="1" fill="hold">
                                          <p:stCondLst>
                                            <p:cond delay="1000"/>
                                          </p:stCondLst>
                                        </p:cTn>
                                        <p:tgtEl>
                                          <p:spTgt spid="1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fade">
                                      <p:cBhvr>
                                        <p:cTn id="22" dur="1000"/>
                                        <p:tgtEl>
                                          <p:spTgt spid="1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1000"/>
                                        <p:tgtEl>
                                          <p:spTgt spid="120"/>
                                        </p:tgtEl>
                                      </p:cBhvr>
                                    </p:animEffect>
                                    <p:set>
                                      <p:cBhvr>
                                        <p:cTn id="27" dur="1" fill="hold">
                                          <p:stCondLst>
                                            <p:cond delay="1000"/>
                                          </p:stCondLst>
                                        </p:cTn>
                                        <p:tgtEl>
                                          <p:spTgt spid="12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fade">
                                      <p:cBhvr>
                                        <p:cTn id="32" dur="100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1000"/>
                                        <p:tgtEl>
                                          <p:spTgt spid="121"/>
                                        </p:tgtEl>
                                      </p:cBhvr>
                                    </p:animEffect>
                                    <p:set>
                                      <p:cBhvr>
                                        <p:cTn id="37" dur="1" fill="hold">
                                          <p:stCondLst>
                                            <p:cond delay="1000"/>
                                          </p:stCondLst>
                                        </p:cTn>
                                        <p:tgtEl>
                                          <p:spTgt spid="1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2"/>
                                        </p:tgtEl>
                                        <p:attrNameLst>
                                          <p:attrName>style.visibility</p:attrName>
                                        </p:attrNameLst>
                                      </p:cBhvr>
                                      <p:to>
                                        <p:strVal val="visible"/>
                                      </p:to>
                                    </p:set>
                                    <p:animEffect transition="in" filter="fade">
                                      <p:cBhvr>
                                        <p:cTn id="42" dur="1000"/>
                                        <p:tgtEl>
                                          <p:spTgt spid="1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1000"/>
                                        <p:tgtEl>
                                          <p:spTgt spid="122"/>
                                        </p:tgtEl>
                                      </p:cBhvr>
                                    </p:animEffect>
                                    <p:set>
                                      <p:cBhvr>
                                        <p:cTn id="47" dur="1" fill="hold">
                                          <p:stCondLst>
                                            <p:cond delay="1000"/>
                                          </p:stCondLst>
                                        </p:cTn>
                                        <p:tgtEl>
                                          <p:spTgt spid="1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23"/>
                                        </p:tgtEl>
                                        <p:attrNameLst>
                                          <p:attrName>style.visibility</p:attrName>
                                        </p:attrNameLst>
                                      </p:cBhvr>
                                      <p:to>
                                        <p:strVal val="visible"/>
                                      </p:to>
                                    </p:set>
                                    <p:animEffect transition="in" filter="fade">
                                      <p:cBhvr>
                                        <p:cTn id="52" dur="1000"/>
                                        <p:tgtEl>
                                          <p:spTgt spid="1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nodeType="clickEffect">
                                  <p:stCondLst>
                                    <p:cond delay="0"/>
                                  </p:stCondLst>
                                  <p:childTnLst>
                                    <p:animEffect transition="out" filter="fade">
                                      <p:cBhvr>
                                        <p:cTn id="56" dur="1000"/>
                                        <p:tgtEl>
                                          <p:spTgt spid="123"/>
                                        </p:tgtEl>
                                      </p:cBhvr>
                                    </p:animEffect>
                                    <p:set>
                                      <p:cBhvr>
                                        <p:cTn id="57" dur="1" fill="hold">
                                          <p:stCondLst>
                                            <p:cond delay="1000"/>
                                          </p:stCondLst>
                                        </p:cTn>
                                        <p:tgtEl>
                                          <p:spTgt spid="123"/>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25"/>
                                        </p:tgtEl>
                                        <p:attrNameLst>
                                          <p:attrName>style.visibility</p:attrName>
                                        </p:attrNameLst>
                                      </p:cBhvr>
                                      <p:to>
                                        <p:strVal val="visible"/>
                                      </p:to>
                                    </p:set>
                                    <p:animEffect transition="in" filter="fade">
                                      <p:cBhvr>
                                        <p:cTn id="62" dur="1000"/>
                                        <p:tgtEl>
                                          <p:spTgt spid="125"/>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1000"/>
                                        <p:tgtEl>
                                          <p:spTgt spid="125"/>
                                        </p:tgtEl>
                                      </p:cBhvr>
                                    </p:animEffect>
                                    <p:set>
                                      <p:cBhvr>
                                        <p:cTn id="67" dur="1" fill="hold">
                                          <p:stCondLst>
                                            <p:cond delay="1000"/>
                                          </p:stCondLst>
                                        </p:cTn>
                                        <p:tgtEl>
                                          <p:spTgt spid="125"/>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26"/>
                                        </p:tgtEl>
                                        <p:attrNameLst>
                                          <p:attrName>style.visibility</p:attrName>
                                        </p:attrNameLst>
                                      </p:cBhvr>
                                      <p:to>
                                        <p:strVal val="visible"/>
                                      </p:to>
                                    </p:set>
                                    <p:animEffect transition="in" filter="fade">
                                      <p:cBhvr>
                                        <p:cTn id="72" dur="1000"/>
                                        <p:tgtEl>
                                          <p:spTgt spid="12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nodeType="clickEffect">
                                  <p:stCondLst>
                                    <p:cond delay="0"/>
                                  </p:stCondLst>
                                  <p:childTnLst>
                                    <p:animEffect transition="out" filter="fade">
                                      <p:cBhvr>
                                        <p:cTn id="76" dur="1000"/>
                                        <p:tgtEl>
                                          <p:spTgt spid="126"/>
                                        </p:tgtEl>
                                      </p:cBhvr>
                                    </p:animEffect>
                                    <p:set>
                                      <p:cBhvr>
                                        <p:cTn id="77" dur="1" fill="hold">
                                          <p:stCondLst>
                                            <p:cond delay="1000"/>
                                          </p:stCondLst>
                                        </p:cTn>
                                        <p:tgtEl>
                                          <p:spTgt spid="126"/>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124"/>
                                        </p:tgtEl>
                                        <p:attrNameLst>
                                          <p:attrName>style.visibility</p:attrName>
                                        </p:attrNameLst>
                                      </p:cBhvr>
                                      <p:to>
                                        <p:strVal val="visible"/>
                                      </p:to>
                                    </p:set>
                                    <p:animEffect transition="in" filter="fade">
                                      <p:cBhvr>
                                        <p:cTn id="82" dur="1000"/>
                                        <p:tgtEl>
                                          <p:spTgt spid="12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xit" presetSubtype="0" fill="hold" nodeType="clickEffect">
                                  <p:stCondLst>
                                    <p:cond delay="0"/>
                                  </p:stCondLst>
                                  <p:childTnLst>
                                    <p:animEffect transition="out" filter="fade">
                                      <p:cBhvr>
                                        <p:cTn id="86" dur="1000"/>
                                        <p:tgtEl>
                                          <p:spTgt spid="124"/>
                                        </p:tgtEl>
                                      </p:cBhvr>
                                    </p:animEffect>
                                    <p:set>
                                      <p:cBhvr>
                                        <p:cTn id="87" dur="1" fill="hold">
                                          <p:stCondLst>
                                            <p:cond delay="1000"/>
                                          </p:stCondLst>
                                        </p:cTn>
                                        <p:tgtEl>
                                          <p:spTgt spid="1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3576</Words>
  <Application>Microsoft Macintosh PowerPoint</Application>
  <PresentationFormat>On-screen Show (16:9)</PresentationFormat>
  <Paragraphs>257</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Roboto</vt:lpstr>
      <vt:lpstr>Arial</vt:lpstr>
      <vt:lpstr>Proxima Nova</vt:lpstr>
      <vt:lpstr>Spearmint</vt:lpstr>
      <vt:lpstr>NLP &amp; Text Analytics</vt:lpstr>
      <vt:lpstr>Language  </vt:lpstr>
      <vt:lpstr>Natural Language Processing</vt:lpstr>
      <vt:lpstr>Precision vs Accuracy</vt:lpstr>
      <vt:lpstr>Shallow NLP</vt:lpstr>
      <vt:lpstr>Deep NLP </vt:lpstr>
      <vt:lpstr>Comparison chart</vt:lpstr>
      <vt:lpstr>IBM Watson</vt:lpstr>
      <vt:lpstr>IBM Watson</vt:lpstr>
      <vt:lpstr>Trends in NLP </vt:lpstr>
      <vt:lpstr>Elements of Cognitive System</vt:lpstr>
      <vt:lpstr>Big Data Analytics and Business Intelligence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 - Research Design and Data Collection</vt:lpstr>
      <vt:lpstr>Data Analysis, pre-processing and domain identification</vt:lpstr>
      <vt:lpstr>Hotel Guest Experience and Satisfaction</vt:lpstr>
      <vt:lpstr>Findings - Table 1 and 2</vt:lpstr>
      <vt:lpstr>Findings - Table 3</vt:lpstr>
      <vt:lpstr>Findings - Table 4 and 5</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 &amp; Text Analytics</dc:title>
  <cp:lastModifiedBy>Muriel Banze (RIT Student)</cp:lastModifiedBy>
  <cp:revision>2</cp:revision>
  <dcterms:modified xsi:type="dcterms:W3CDTF">2021-03-23T21:55:05Z</dcterms:modified>
</cp:coreProperties>
</file>